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71" r:id="rId3"/>
    <p:sldId id="281" r:id="rId4"/>
    <p:sldId id="259" r:id="rId5"/>
    <p:sldId id="273" r:id="rId6"/>
    <p:sldId id="265" r:id="rId7"/>
    <p:sldId id="285" r:id="rId8"/>
    <p:sldId id="286" r:id="rId9"/>
    <p:sldId id="269" r:id="rId10"/>
    <p:sldId id="287" r:id="rId11"/>
    <p:sldId id="260" r:id="rId12"/>
    <p:sldId id="272" r:id="rId13"/>
    <p:sldId id="294" r:id="rId14"/>
    <p:sldId id="295" r:id="rId15"/>
    <p:sldId id="296" r:id="rId16"/>
    <p:sldId id="297" r:id="rId17"/>
    <p:sldId id="263" r:id="rId18"/>
    <p:sldId id="282" r:id="rId19"/>
    <p:sldId id="290" r:id="rId20"/>
    <p:sldId id="291" r:id="rId21"/>
    <p:sldId id="292" r:id="rId22"/>
    <p:sldId id="275" r:id="rId23"/>
    <p:sldId id="264" r:id="rId24"/>
    <p:sldId id="284" r:id="rId25"/>
    <p:sldId id="268" r:id="rId26"/>
    <p:sldId id="289" r:id="rId27"/>
    <p:sldId id="288" r:id="rId28"/>
    <p:sldId id="277" r:id="rId29"/>
    <p:sldId id="262" r:id="rId30"/>
  </p:sldIdLst>
  <p:sldSz cx="12192000" cy="6858000"/>
  <p:notesSz cx="6858000" cy="9144000"/>
  <p:embeddedFontLst>
    <p:embeddedFont>
      <p:font typeface="Montserrat Black" panose="00000A00000000000000" pitchFamily="2" charset="0"/>
      <p:bold r:id="rId31"/>
      <p:boldItalic r:id="rId32"/>
    </p:embeddedFont>
    <p:embeddedFont>
      <p:font typeface="Montserrat SemiBold" panose="00000700000000000000" pitchFamily="2" charset="0"/>
      <p:bold r:id="rId33"/>
      <p:bold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6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dirty="0">
                <a:latin typeface="+mj-lt"/>
                <a:ea typeface="+mj-ea"/>
                <a:cs typeface="+mj-cs"/>
              </a:rPr>
              <a:t>SSC NAPOLI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dirty="0">
                <a:latin typeface="+mj-lt"/>
                <a:ea typeface="+mj-ea"/>
                <a:cs typeface="+mj-cs"/>
              </a:rPr>
              <a:t>: SCUDETTO?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400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400" dirty="0">
                <a:latin typeface="+mj-lt"/>
                <a:ea typeface="+mj-ea"/>
                <a:cs typeface="+mj-cs"/>
              </a:rPr>
              <a:t>2022/11/25 3</a:t>
            </a:r>
            <a:r>
              <a:rPr lang="ko-KR" altLang="en-US" sz="1400" dirty="0">
                <a:latin typeface="+mj-lt"/>
                <a:ea typeface="+mj-ea"/>
                <a:cs typeface="+mj-cs"/>
              </a:rPr>
              <a:t>차 세미나</a:t>
            </a:r>
            <a:endParaRPr lang="en-US" altLang="ko-KR" sz="1400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dirty="0">
                <a:latin typeface="+mj-lt"/>
                <a:ea typeface="+mj-ea"/>
                <a:cs typeface="+mj-cs"/>
              </a:rPr>
              <a:t>축구 </a:t>
            </a:r>
            <a:r>
              <a:rPr lang="en-US" altLang="ko-KR" sz="1400" dirty="0">
                <a:latin typeface="+mj-lt"/>
                <a:ea typeface="+mj-ea"/>
                <a:cs typeface="+mj-cs"/>
              </a:rPr>
              <a:t>2</a:t>
            </a:r>
            <a:r>
              <a:rPr lang="ko-KR" altLang="en-US" sz="1400" dirty="0">
                <a:latin typeface="+mj-lt"/>
                <a:ea typeface="+mj-ea"/>
                <a:cs typeface="+mj-cs"/>
              </a:rPr>
              <a:t>조</a:t>
            </a:r>
            <a:endParaRPr lang="en-US" altLang="ko-KR" sz="1400" dirty="0"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dirty="0" err="1">
                <a:latin typeface="+mj-lt"/>
                <a:ea typeface="+mj-ea"/>
                <a:cs typeface="+mj-cs"/>
              </a:rPr>
              <a:t>강건영</a:t>
            </a:r>
            <a:r>
              <a:rPr lang="ko-KR" altLang="en-US" sz="1400" dirty="0">
                <a:latin typeface="+mj-lt"/>
                <a:ea typeface="+mj-ea"/>
                <a:cs typeface="+mj-cs"/>
              </a:rPr>
              <a:t> 강민혁 박기준 이용준</a:t>
            </a:r>
            <a:endParaRPr lang="en-US" altLang="ko-KR" sz="140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S.S.C. Napoli - Wikipedia">
            <a:extLst>
              <a:ext uri="{FF2B5EF4-FFF2-40B4-BE49-F238E27FC236}">
                <a16:creationId xmlns:a16="http://schemas.microsoft.com/office/drawing/2014/main" id="{18F9F580-2827-3666-C7F8-DC182EDF1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5688080" y="2546501"/>
            <a:ext cx="5817618" cy="1631221"/>
            <a:chOff x="-963055" y="4235821"/>
            <a:chExt cx="4436119" cy="9189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184872" y="4582603"/>
              <a:ext cx="2140265" cy="57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GA90: 90</a:t>
              </a:r>
              <a:r>
                <a:rPr lang="ko-KR" altLang="en-US" sz="2000" dirty="0"/>
                <a:t>당 실점</a:t>
              </a:r>
              <a:endParaRPr lang="en-US" altLang="ko-KR" sz="2000" dirty="0"/>
            </a:p>
            <a:p>
              <a:r>
                <a:rPr lang="en-US" altLang="ko-KR" sz="2000" dirty="0"/>
                <a:t>Save%: </a:t>
              </a:r>
              <a:r>
                <a:rPr lang="ko-KR" altLang="en-US" sz="2000" dirty="0" err="1"/>
                <a:t>선방률</a:t>
              </a:r>
              <a:endParaRPr lang="en-US" altLang="ko-KR" sz="2000" dirty="0"/>
            </a:p>
            <a:p>
              <a:r>
                <a:rPr lang="en-US" altLang="ko-KR" sz="2000" dirty="0"/>
                <a:t>CS%: </a:t>
              </a:r>
              <a:r>
                <a:rPr lang="ko-KR" altLang="en-US" sz="2000" dirty="0"/>
                <a:t>무실점 경기 비율</a:t>
              </a:r>
              <a:endParaRPr lang="en-US" altLang="ko-KR" sz="2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-963055" y="4235821"/>
              <a:ext cx="4436119" cy="225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10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년간 </a:t>
              </a:r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인테르의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골문을 지킨 </a:t>
              </a:r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한다노비치의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에이징커브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403DB5-0CB6-B8AC-7B56-16F8E99F8092}"/>
              </a:ext>
            </a:extLst>
          </p:cNvPr>
          <p:cNvGrpSpPr/>
          <p:nvPr/>
        </p:nvGrpSpPr>
        <p:grpSpPr>
          <a:xfrm>
            <a:off x="1676400" y="243602"/>
            <a:ext cx="7831486" cy="757969"/>
            <a:chOff x="1676400" y="243602"/>
            <a:chExt cx="7831486" cy="7579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330200"/>
              <a:ext cx="7035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/>
                <a:t>수비 불안으로 </a:t>
              </a:r>
              <a:r>
                <a:rPr lang="en-US" altLang="ko-KR" sz="3200" dirty="0"/>
                <a:t>5</a:t>
              </a:r>
              <a:r>
                <a:rPr lang="ko-KR" altLang="en-US" sz="3200" dirty="0"/>
                <a:t>위까지 떨어진 </a:t>
              </a:r>
              <a:r>
                <a:rPr lang="ko-KR" altLang="en-US" sz="3200" dirty="0" err="1"/>
                <a:t>인테르</a:t>
              </a:r>
              <a:endParaRPr lang="ko-KR" altLang="en-US" sz="3200" spc="-300" dirty="0">
                <a:solidFill>
                  <a:schemeClr val="accent4"/>
                </a:solidFill>
              </a:endParaRPr>
            </a:p>
          </p:txBody>
        </p:sp>
        <p:pic>
          <p:nvPicPr>
            <p:cNvPr id="11" name="Picture 8" descr="세리에 A] 드림리그사커20 2019/20시즌 인터 밀란 유니폼 : 네이버 블로그">
              <a:extLst>
                <a:ext uri="{FF2B5EF4-FFF2-40B4-BE49-F238E27FC236}">
                  <a16:creationId xmlns:a16="http://schemas.microsoft.com/office/drawing/2014/main" id="{23C7DBC3-167C-4043-09F5-9ADA77828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96889" y="243602"/>
              <a:ext cx="910997" cy="757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맨유 타겟' 한다노비치, 인터밀란과 재계약 임박 | JTBC 뉴스">
            <a:extLst>
              <a:ext uri="{FF2B5EF4-FFF2-40B4-BE49-F238E27FC236}">
                <a16:creationId xmlns:a16="http://schemas.microsoft.com/office/drawing/2014/main" id="{F98E051E-2CEA-D95F-0929-A8FBAB20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9" y="1268068"/>
            <a:ext cx="4525357" cy="309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04DD84-FE8E-3457-9E2B-D5F44CCA95A8}"/>
              </a:ext>
            </a:extLst>
          </p:cNvPr>
          <p:cNvPicPr/>
          <p:nvPr/>
        </p:nvPicPr>
        <p:blipFill rotWithShape="1">
          <a:blip r:embed="rId4"/>
          <a:srcRect l="1072" t="44899" r="76903" b="46868"/>
          <a:stretch/>
        </p:blipFill>
        <p:spPr bwMode="auto">
          <a:xfrm>
            <a:off x="583709" y="4547586"/>
            <a:ext cx="4906646" cy="13292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에이징커브로 알아보는 축구, 야구, 롤 전성기 나이는?">
            <a:extLst>
              <a:ext uri="{FF2B5EF4-FFF2-40B4-BE49-F238E27FC236}">
                <a16:creationId xmlns:a16="http://schemas.microsoft.com/office/drawing/2014/main" id="{E3701AB1-8403-9A5D-657B-21C8C9D5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300" y="4457001"/>
            <a:ext cx="3286872" cy="21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7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3191899" cy="1292661"/>
            <a:chOff x="901700" y="2721114"/>
            <a:chExt cx="3191899" cy="12926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3191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err="1"/>
                <a:t>스팔레티의</a:t>
              </a:r>
              <a:r>
                <a:rPr lang="ko-KR" altLang="en-US" sz="2800" spc="-300" dirty="0"/>
                <a:t> 전술 검토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/>
                </a:solidFill>
              </a:rPr>
              <a:t>스팔레티</a:t>
            </a:r>
            <a:r>
              <a:rPr lang="ko-KR" altLang="en-US" sz="3200" spc="-300" dirty="0">
                <a:solidFill>
                  <a:schemeClr val="accent4"/>
                </a:solidFill>
              </a:rPr>
              <a:t> 감독의 커리어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E4DC4B-CD15-374A-544F-6A43CC6D70A8}"/>
              </a:ext>
            </a:extLst>
          </p:cNvPr>
          <p:cNvGrpSpPr/>
          <p:nvPr/>
        </p:nvGrpSpPr>
        <p:grpSpPr>
          <a:xfrm>
            <a:off x="514350" y="4861258"/>
            <a:ext cx="11163299" cy="1399868"/>
            <a:chOff x="514350" y="3174500"/>
            <a:chExt cx="11163299" cy="1399868"/>
          </a:xfrm>
        </p:grpSpPr>
        <p:sp>
          <p:nvSpPr>
            <p:cNvPr id="23" name="갈매기형 수장 5">
              <a:extLst>
                <a:ext uri="{FF2B5EF4-FFF2-40B4-BE49-F238E27FC236}">
                  <a16:creationId xmlns:a16="http://schemas.microsoft.com/office/drawing/2014/main" id="{7004290A-968A-4FF6-9FC5-EB758FD893EA}"/>
                </a:ext>
              </a:extLst>
            </p:cNvPr>
            <p:cNvSpPr/>
            <p:nvPr/>
          </p:nvSpPr>
          <p:spPr>
            <a:xfrm>
              <a:off x="7743824" y="3174500"/>
              <a:ext cx="3933825" cy="139986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갈매기형 수장 4">
              <a:extLst>
                <a:ext uri="{FF2B5EF4-FFF2-40B4-BE49-F238E27FC236}">
                  <a16:creationId xmlns:a16="http://schemas.microsoft.com/office/drawing/2014/main" id="{0F6CA164-4AC4-4DB3-8450-43DBE690140C}"/>
                </a:ext>
              </a:extLst>
            </p:cNvPr>
            <p:cNvSpPr/>
            <p:nvPr/>
          </p:nvSpPr>
          <p:spPr>
            <a:xfrm>
              <a:off x="4129087" y="3174500"/>
              <a:ext cx="3933825" cy="139986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오각형 3">
              <a:extLst>
                <a:ext uri="{FF2B5EF4-FFF2-40B4-BE49-F238E27FC236}">
                  <a16:creationId xmlns:a16="http://schemas.microsoft.com/office/drawing/2014/main" id="{922A3F37-ED2A-46CC-B8A4-3DD3841C269F}"/>
                </a:ext>
              </a:extLst>
            </p:cNvPr>
            <p:cNvSpPr/>
            <p:nvPr/>
          </p:nvSpPr>
          <p:spPr>
            <a:xfrm>
              <a:off x="514350" y="3174500"/>
              <a:ext cx="3933825" cy="139986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366376" y="4823522"/>
            <a:ext cx="1635384" cy="1475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선수시절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</a:rPr>
              <a:t>엠폴리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FC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당시 세리에 </a:t>
            </a:r>
            <a:r>
              <a:rPr lang="en-US" altLang="ko-KR" dirty="0">
                <a:solidFill>
                  <a:schemeClr val="bg1"/>
                </a:solidFill>
              </a:rPr>
              <a:t>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72EEF-624D-32C8-71AA-C10DD904B86F}"/>
              </a:ext>
            </a:extLst>
          </p:cNvPr>
          <p:cNvSpPr txBox="1"/>
          <p:nvPr/>
        </p:nvSpPr>
        <p:spPr>
          <a:xfrm>
            <a:off x="5036509" y="4785786"/>
            <a:ext cx="2162772" cy="1475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/>
              <a:t>첫 감독</a:t>
            </a:r>
            <a:endParaRPr lang="en-US" altLang="ko-KR" sz="2400" dirty="0"/>
          </a:p>
          <a:p>
            <a:pPr algn="ctr">
              <a:lnSpc>
                <a:spcPct val="150000"/>
              </a:lnSpc>
            </a:pPr>
            <a:r>
              <a:rPr lang="ko-KR" altLang="en-US" sz="2000" dirty="0" err="1"/>
              <a:t>엠폴리</a:t>
            </a:r>
            <a:r>
              <a:rPr lang="ko-KR" altLang="en-US" sz="2000" dirty="0"/>
              <a:t> </a:t>
            </a:r>
            <a:r>
              <a:rPr lang="en-US" altLang="ko-KR" sz="2000" dirty="0"/>
              <a:t>FC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세리에 </a:t>
            </a:r>
            <a:r>
              <a:rPr lang="en-US" altLang="ko-KR" dirty="0"/>
              <a:t>C </a:t>
            </a:r>
            <a:r>
              <a:rPr lang="en-US" altLang="ko-KR" dirty="0">
                <a:sym typeface="Wingdings" panose="05000000000000000000" pitchFamily="2" charset="2"/>
              </a:rPr>
              <a:t> A </a:t>
            </a:r>
            <a:r>
              <a:rPr lang="ko-KR" altLang="en-US" dirty="0">
                <a:sym typeface="Wingdings" panose="05000000000000000000" pitchFamily="2" charset="2"/>
              </a:rPr>
              <a:t>승격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AFB63-DBD8-EC4A-7A94-8E489278E3E3}"/>
              </a:ext>
            </a:extLst>
          </p:cNvPr>
          <p:cNvSpPr txBox="1"/>
          <p:nvPr/>
        </p:nvSpPr>
        <p:spPr>
          <a:xfrm>
            <a:off x="8907517" y="5054354"/>
            <a:ext cx="1925527" cy="101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AS</a:t>
            </a:r>
            <a:r>
              <a:rPr lang="ko-KR" altLang="en-US" sz="2400" dirty="0">
                <a:solidFill>
                  <a:schemeClr val="bg1"/>
                </a:solidFill>
              </a:rPr>
              <a:t>로마 감독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4-6-0</a:t>
            </a:r>
            <a:r>
              <a:rPr lang="ko-KR" altLang="en-US" dirty="0">
                <a:solidFill>
                  <a:schemeClr val="bg1"/>
                </a:solidFill>
              </a:rPr>
              <a:t>전술 등장</a:t>
            </a:r>
          </a:p>
        </p:txBody>
      </p:sp>
      <p:pic>
        <p:nvPicPr>
          <p:cNvPr id="10" name="Picture 8" descr="엠폴리 FC - 위키백과, 우리 모두의 백과사전">
            <a:extLst>
              <a:ext uri="{FF2B5EF4-FFF2-40B4-BE49-F238E27FC236}">
                <a16:creationId xmlns:a16="http://schemas.microsoft.com/office/drawing/2014/main" id="{159DC6D1-084A-0D0B-B104-683D564A2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30" y="2034478"/>
            <a:ext cx="1819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엠폴리 FC - 위키백과, 우리 모두의 백과사전">
            <a:extLst>
              <a:ext uri="{FF2B5EF4-FFF2-40B4-BE49-F238E27FC236}">
                <a16:creationId xmlns:a16="http://schemas.microsoft.com/office/drawing/2014/main" id="{25C94203-5853-BF56-2FF0-15FA123E8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1" y="1996742"/>
            <a:ext cx="1819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S 로마 - 위키백과, 우리 모두의 백과사전">
            <a:extLst>
              <a:ext uri="{FF2B5EF4-FFF2-40B4-BE49-F238E27FC236}">
                <a16:creationId xmlns:a16="http://schemas.microsoft.com/office/drawing/2014/main" id="{D9C1B019-1F04-5891-859C-75B8FACE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3" y="405839"/>
            <a:ext cx="18764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external/33.medi...">
            <a:extLst>
              <a:ext uri="{FF2B5EF4-FFF2-40B4-BE49-F238E27FC236}">
                <a16:creationId xmlns:a16="http://schemas.microsoft.com/office/drawing/2014/main" id="{7253F7F6-8786-0B07-0B9A-BED7E296B9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33" y="3037335"/>
            <a:ext cx="2407637" cy="1748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accent4"/>
                </a:solidFill>
              </a:rPr>
              <a:t>스팔레티</a:t>
            </a:r>
            <a:r>
              <a:rPr lang="ko-KR" altLang="en-US" sz="3200" spc="-300" dirty="0">
                <a:solidFill>
                  <a:schemeClr val="accent4"/>
                </a:solidFill>
              </a:rPr>
              <a:t> 감독의 커리어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AF94F3-27D8-252E-164D-959BD5FEE69A}"/>
              </a:ext>
            </a:extLst>
          </p:cNvPr>
          <p:cNvGrpSpPr/>
          <p:nvPr/>
        </p:nvGrpSpPr>
        <p:grpSpPr>
          <a:xfrm>
            <a:off x="152400" y="190500"/>
            <a:ext cx="12039600" cy="524420"/>
            <a:chOff x="152400" y="190500"/>
            <a:chExt cx="12039600" cy="52442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190500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345588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86ECFCA-8157-4B44-95D4-886C714123BC}"/>
                </a:ext>
              </a:extLst>
            </p:cNvPr>
            <p:cNvCxnSpPr/>
            <p:nvPr/>
          </p:nvCxnSpPr>
          <p:spPr>
            <a:xfrm>
              <a:off x="1587500" y="190500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E4DC4B-CD15-374A-544F-6A43CC6D70A8}"/>
              </a:ext>
            </a:extLst>
          </p:cNvPr>
          <p:cNvGrpSpPr/>
          <p:nvPr/>
        </p:nvGrpSpPr>
        <p:grpSpPr>
          <a:xfrm>
            <a:off x="514350" y="4861258"/>
            <a:ext cx="11163299" cy="1399868"/>
            <a:chOff x="514350" y="3174500"/>
            <a:chExt cx="11163299" cy="1399868"/>
          </a:xfrm>
        </p:grpSpPr>
        <p:sp>
          <p:nvSpPr>
            <p:cNvPr id="23" name="갈매기형 수장 5">
              <a:extLst>
                <a:ext uri="{FF2B5EF4-FFF2-40B4-BE49-F238E27FC236}">
                  <a16:creationId xmlns:a16="http://schemas.microsoft.com/office/drawing/2014/main" id="{7004290A-968A-4FF6-9FC5-EB758FD893EA}"/>
                </a:ext>
              </a:extLst>
            </p:cNvPr>
            <p:cNvSpPr/>
            <p:nvPr/>
          </p:nvSpPr>
          <p:spPr>
            <a:xfrm>
              <a:off x="7743824" y="3174500"/>
              <a:ext cx="3933825" cy="139986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갈매기형 수장 4">
              <a:extLst>
                <a:ext uri="{FF2B5EF4-FFF2-40B4-BE49-F238E27FC236}">
                  <a16:creationId xmlns:a16="http://schemas.microsoft.com/office/drawing/2014/main" id="{0F6CA164-4AC4-4DB3-8450-43DBE690140C}"/>
                </a:ext>
              </a:extLst>
            </p:cNvPr>
            <p:cNvSpPr/>
            <p:nvPr/>
          </p:nvSpPr>
          <p:spPr>
            <a:xfrm>
              <a:off x="4129087" y="3174500"/>
              <a:ext cx="3933825" cy="139986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오각형 3">
              <a:extLst>
                <a:ext uri="{FF2B5EF4-FFF2-40B4-BE49-F238E27FC236}">
                  <a16:creationId xmlns:a16="http://schemas.microsoft.com/office/drawing/2014/main" id="{922A3F37-ED2A-46CC-B8A4-3DD3841C269F}"/>
                </a:ext>
              </a:extLst>
            </p:cNvPr>
            <p:cNvSpPr/>
            <p:nvPr/>
          </p:nvSpPr>
          <p:spPr>
            <a:xfrm>
              <a:off x="514350" y="3174500"/>
              <a:ext cx="3933825" cy="139986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18317" y="5054354"/>
            <a:ext cx="2606804" cy="92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</a:rPr>
              <a:t>제니트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첫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부 우승 트로피 획득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72EEF-624D-32C8-71AA-C10DD904B86F}"/>
              </a:ext>
            </a:extLst>
          </p:cNvPr>
          <p:cNvSpPr txBox="1"/>
          <p:nvPr/>
        </p:nvSpPr>
        <p:spPr>
          <a:xfrm>
            <a:off x="5133235" y="5294691"/>
            <a:ext cx="1925528" cy="582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/>
              <a:t>AS</a:t>
            </a:r>
            <a:r>
              <a:rPr lang="ko-KR" altLang="en-US" sz="2400" dirty="0"/>
              <a:t>로마 복귀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AFB63-DBD8-EC4A-7A94-8E489278E3E3}"/>
              </a:ext>
            </a:extLst>
          </p:cNvPr>
          <p:cNvSpPr txBox="1"/>
          <p:nvPr/>
        </p:nvSpPr>
        <p:spPr>
          <a:xfrm>
            <a:off x="8994078" y="5016794"/>
            <a:ext cx="1752404" cy="113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</a:rPr>
              <a:t>인테르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2017~2019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FC 제니트 상트페테르부르크 - 위키백과, 우리 모두의 백과사전">
            <a:extLst>
              <a:ext uri="{FF2B5EF4-FFF2-40B4-BE49-F238E27FC236}">
                <a16:creationId xmlns:a16="http://schemas.microsoft.com/office/drawing/2014/main" id="{5FBC891B-139D-CA2D-95BF-5F4FE5EBF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1" y="2091992"/>
            <a:ext cx="3324216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AS 로마 - 위키백과, 우리 모두의 백과사전">
            <a:extLst>
              <a:ext uri="{FF2B5EF4-FFF2-40B4-BE49-F238E27FC236}">
                <a16:creationId xmlns:a16="http://schemas.microsoft.com/office/drawing/2014/main" id="{1930E44A-8D7E-FF59-9138-45702063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373" y="2072214"/>
            <a:ext cx="18764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FC 인테르나치오날레 밀라노">
            <a:extLst>
              <a:ext uri="{FF2B5EF4-FFF2-40B4-BE49-F238E27FC236}">
                <a16:creationId xmlns:a16="http://schemas.microsoft.com/office/drawing/2014/main" id="{3748B5FB-74D0-B99B-2A5F-8344B63C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3" y="209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스테판 엘 샤라위는 AS 로마와 함께 부활할 수 있을까?">
            <a:extLst>
              <a:ext uri="{FF2B5EF4-FFF2-40B4-BE49-F238E27FC236}">
                <a16:creationId xmlns:a16="http://schemas.microsoft.com/office/drawing/2014/main" id="{21B60BF1-57AB-EE29-C4EE-0DDC92383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414" y="305664"/>
            <a:ext cx="2151231" cy="165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3FF5C8-190D-012E-0F36-AA2080F10F7E}"/>
              </a:ext>
            </a:extLst>
          </p:cNvPr>
          <p:cNvGrpSpPr/>
          <p:nvPr/>
        </p:nvGrpSpPr>
        <p:grpSpPr>
          <a:xfrm>
            <a:off x="152400" y="190500"/>
            <a:ext cx="12039600" cy="524420"/>
            <a:chOff x="152400" y="190500"/>
            <a:chExt cx="12039600" cy="52442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E74AA8-55C0-1D1A-AAEE-620083CCA4DC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190500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DE3E7E-2464-EA5D-E72B-46104C0C3E5E}"/>
                </a:ext>
              </a:extLst>
            </p:cNvPr>
            <p:cNvSpPr txBox="1"/>
            <p:nvPr/>
          </p:nvSpPr>
          <p:spPr>
            <a:xfrm>
              <a:off x="583709" y="345588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589D930-47B3-E0A0-1B67-6A4A7A863E45}"/>
                </a:ext>
              </a:extLst>
            </p:cNvPr>
            <p:cNvCxnSpPr/>
            <p:nvPr/>
          </p:nvCxnSpPr>
          <p:spPr>
            <a:xfrm>
              <a:off x="1587500" y="190500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8D05070C-4178-18D4-5D17-E76E717A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03" y="1288543"/>
            <a:ext cx="2508288" cy="3930036"/>
          </a:xfrm>
          <a:prstGeom prst="rect">
            <a:avLst/>
          </a:prstGeom>
        </p:spPr>
      </p:pic>
      <p:pic>
        <p:nvPicPr>
          <p:cNvPr id="10" name="그림 9" descr="텍스트, 잔디, 녹색이(가) 표시된 사진&#10;&#10;자동 생성된 설명">
            <a:extLst>
              <a:ext uri="{FF2B5EF4-FFF2-40B4-BE49-F238E27FC236}">
                <a16:creationId xmlns:a16="http://schemas.microsoft.com/office/drawing/2014/main" id="{BFC7D078-D473-AA16-8A05-1BFAA4CEA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05" y="1229539"/>
            <a:ext cx="2598892" cy="40480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BC7D2-2A4D-B4E8-CE52-C9FB46871306}"/>
              </a:ext>
            </a:extLst>
          </p:cNvPr>
          <p:cNvSpPr txBox="1"/>
          <p:nvPr/>
        </p:nvSpPr>
        <p:spPr>
          <a:xfrm>
            <a:off x="1676400" y="330200"/>
            <a:ext cx="3970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/>
                </a:solidFill>
              </a:rPr>
              <a:t>주요 전술인  </a:t>
            </a:r>
            <a:r>
              <a:rPr lang="en-US" altLang="ko-KR" sz="3200" spc="-300" dirty="0">
                <a:solidFill>
                  <a:schemeClr val="accent4"/>
                </a:solidFill>
              </a:rPr>
              <a:t>4-3-3 </a:t>
            </a:r>
            <a:r>
              <a:rPr lang="ko-KR" altLang="en-US" sz="3200" spc="-300" dirty="0">
                <a:solidFill>
                  <a:schemeClr val="accent4"/>
                </a:solidFill>
              </a:rPr>
              <a:t>전술</a:t>
            </a:r>
          </a:p>
        </p:txBody>
      </p:sp>
      <p:pic>
        <p:nvPicPr>
          <p:cNvPr id="12" name="Picture 6" descr="SSC 나폴리 - 나무위키">
            <a:extLst>
              <a:ext uri="{FF2B5EF4-FFF2-40B4-BE49-F238E27FC236}">
                <a16:creationId xmlns:a16="http://schemas.microsoft.com/office/drawing/2014/main" id="{4FABA866-1A71-5249-7C67-44F2A6806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359" y="253721"/>
            <a:ext cx="928779" cy="9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5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D0AA15-E48F-0997-D3E4-E59C72F9EE84}"/>
              </a:ext>
            </a:extLst>
          </p:cNvPr>
          <p:cNvGrpSpPr/>
          <p:nvPr/>
        </p:nvGrpSpPr>
        <p:grpSpPr>
          <a:xfrm>
            <a:off x="152400" y="190500"/>
            <a:ext cx="12039600" cy="524420"/>
            <a:chOff x="152400" y="190500"/>
            <a:chExt cx="12039600" cy="52442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D6033D7-9479-0747-7D55-8D863017D16C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190500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8FF360-BC17-0574-247E-00A5B43CA114}"/>
                </a:ext>
              </a:extLst>
            </p:cNvPr>
            <p:cNvSpPr txBox="1"/>
            <p:nvPr/>
          </p:nvSpPr>
          <p:spPr>
            <a:xfrm>
              <a:off x="583709" y="345588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558024-9D40-3CFD-DB40-E35C4E78A501}"/>
                </a:ext>
              </a:extLst>
            </p:cNvPr>
            <p:cNvCxnSpPr/>
            <p:nvPr/>
          </p:nvCxnSpPr>
          <p:spPr>
            <a:xfrm>
              <a:off x="1587500" y="190500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142FD7-CB8D-0D17-53AD-548773E3CCF0}"/>
              </a:ext>
            </a:extLst>
          </p:cNvPr>
          <p:cNvSpPr txBox="1"/>
          <p:nvPr/>
        </p:nvSpPr>
        <p:spPr>
          <a:xfrm>
            <a:off x="1676400" y="3302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/>
                </a:solidFill>
              </a:rPr>
              <a:t>후방 </a:t>
            </a:r>
            <a:r>
              <a:rPr lang="ko-KR" altLang="en-US" sz="3200" spc="-300" dirty="0" err="1">
                <a:solidFill>
                  <a:schemeClr val="accent4"/>
                </a:solidFill>
              </a:rPr>
              <a:t>빌드업</a:t>
            </a:r>
            <a:endParaRPr lang="ko-KR" altLang="en-US" sz="3200" spc="-300" dirty="0">
              <a:solidFill>
                <a:schemeClr val="accent4"/>
              </a:solidFill>
            </a:endParaRPr>
          </a:p>
        </p:txBody>
      </p:sp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D7B0D7EC-89B5-CB98-9C07-6394444F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57" y="1995487"/>
            <a:ext cx="1857375" cy="2867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41E110-093B-F440-15D6-37B3B44D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009" y="2018050"/>
            <a:ext cx="1838325" cy="2857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A5F128-D7D4-597D-AC31-E2B07C99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749" y="2003762"/>
            <a:ext cx="1838325" cy="2857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BDB68E-2012-B0AC-712D-C7B5591FF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693" y="1989475"/>
            <a:ext cx="1847850" cy="2886075"/>
          </a:xfrm>
          <a:prstGeom prst="rect">
            <a:avLst/>
          </a:prstGeom>
        </p:spPr>
      </p:pic>
      <p:pic>
        <p:nvPicPr>
          <p:cNvPr id="14" name="Picture 6" descr="SSC 나폴리 - 나무위키">
            <a:extLst>
              <a:ext uri="{FF2B5EF4-FFF2-40B4-BE49-F238E27FC236}">
                <a16:creationId xmlns:a16="http://schemas.microsoft.com/office/drawing/2014/main" id="{30FA7F14-F19D-E4C2-EBF6-5B1F46D28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891" y="250530"/>
            <a:ext cx="928779" cy="9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63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B97388-18AD-3E8A-9A33-5EBBC963D9EB}"/>
              </a:ext>
            </a:extLst>
          </p:cNvPr>
          <p:cNvGrpSpPr/>
          <p:nvPr/>
        </p:nvGrpSpPr>
        <p:grpSpPr>
          <a:xfrm>
            <a:off x="152400" y="190500"/>
            <a:ext cx="12039600" cy="524420"/>
            <a:chOff x="152400" y="190500"/>
            <a:chExt cx="12039600" cy="52442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F595E9A-AB49-9256-BAD9-3BA94C6C4EA1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190500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B33F5-43EF-3998-B9CF-1502609A5212}"/>
                </a:ext>
              </a:extLst>
            </p:cNvPr>
            <p:cNvSpPr txBox="1"/>
            <p:nvPr/>
          </p:nvSpPr>
          <p:spPr>
            <a:xfrm>
              <a:off x="583709" y="345588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CB02E3C-9F27-C19D-FF8B-7A034331A68D}"/>
                </a:ext>
              </a:extLst>
            </p:cNvPr>
            <p:cNvCxnSpPr/>
            <p:nvPr/>
          </p:nvCxnSpPr>
          <p:spPr>
            <a:xfrm>
              <a:off x="1587500" y="190500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E85FC0-D57E-055B-1947-06A0ACE77A28}"/>
              </a:ext>
            </a:extLst>
          </p:cNvPr>
          <p:cNvSpPr txBox="1"/>
          <p:nvPr/>
        </p:nvSpPr>
        <p:spPr>
          <a:xfrm>
            <a:off x="1676400" y="330200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/>
                </a:solidFill>
              </a:rPr>
              <a:t>수비 패턴</a:t>
            </a:r>
            <a:endParaRPr lang="en-US" altLang="ko-KR" sz="3200" spc="-3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1768CC-864E-D5B8-432C-B48CB6B2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817" y="1844830"/>
            <a:ext cx="2073399" cy="3168340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2118D354-8FDD-47BE-647E-F60997F8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36" y="1780658"/>
            <a:ext cx="2135552" cy="32634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A5420E-8389-F28F-6FF3-472765B8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609" y="1722968"/>
            <a:ext cx="2137319" cy="3290202"/>
          </a:xfrm>
          <a:prstGeom prst="rect">
            <a:avLst/>
          </a:prstGeom>
        </p:spPr>
      </p:pic>
      <p:pic>
        <p:nvPicPr>
          <p:cNvPr id="13" name="Picture 6" descr="SSC 나폴리 - 나무위키">
            <a:extLst>
              <a:ext uri="{FF2B5EF4-FFF2-40B4-BE49-F238E27FC236}">
                <a16:creationId xmlns:a16="http://schemas.microsoft.com/office/drawing/2014/main" id="{0E251EE4-31CE-D9F5-7FA7-E84234046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94" y="253721"/>
            <a:ext cx="928779" cy="9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83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489784" cy="1292661"/>
            <a:chOff x="901700" y="2721114"/>
            <a:chExt cx="2489784" cy="12926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2489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이적생들의 활약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5904349" y="701749"/>
            <a:ext cx="5546916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2" name="Picture 2" descr="김민재 나폴리 데뷔골, 이탈리아 현재 매체 극찬 “거의 완벽하다” - 뉴스인사이드">
            <a:extLst>
              <a:ext uri="{FF2B5EF4-FFF2-40B4-BE49-F238E27FC236}">
                <a16:creationId xmlns:a16="http://schemas.microsoft.com/office/drawing/2014/main" id="{53A6C502-DE92-604F-BE37-56D037C5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19" y="770768"/>
            <a:ext cx="4074493" cy="55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E5EAB7-ECD1-109F-0933-1FB460420EC7}"/>
              </a:ext>
            </a:extLst>
          </p:cNvPr>
          <p:cNvSpPr txBox="1"/>
          <p:nvPr/>
        </p:nvSpPr>
        <p:spPr>
          <a:xfrm>
            <a:off x="6096000" y="861134"/>
            <a:ext cx="5127419" cy="419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김민재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이적료</a:t>
            </a:r>
            <a:r>
              <a:rPr lang="en-US" altLang="ko-KR" dirty="0"/>
              <a:t>: 1800</a:t>
            </a:r>
            <a:r>
              <a:rPr lang="ko-KR" altLang="en-US" dirty="0"/>
              <a:t>만유로</a:t>
            </a:r>
            <a:r>
              <a:rPr lang="en-US" altLang="ko-KR" dirty="0"/>
              <a:t>(230</a:t>
            </a:r>
            <a:r>
              <a:rPr lang="ko-KR" altLang="en-US" dirty="0"/>
              <a:t>억원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리그 </a:t>
            </a:r>
            <a:r>
              <a:rPr lang="en-US" altLang="ko-KR" dirty="0"/>
              <a:t>14</a:t>
            </a:r>
            <a:r>
              <a:rPr lang="ko-KR" altLang="en-US" dirty="0"/>
              <a:t>경기</a:t>
            </a:r>
            <a:r>
              <a:rPr lang="en-US" altLang="ko-KR" dirty="0"/>
              <a:t>, </a:t>
            </a:r>
            <a:r>
              <a:rPr lang="ko-KR" altLang="en-US" dirty="0" err="1"/>
              <a:t>챔스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경기 선발</a:t>
            </a:r>
            <a:r>
              <a:rPr lang="en-US" altLang="ko-KR" dirty="0"/>
              <a:t>&amp;</a:t>
            </a:r>
            <a:r>
              <a:rPr lang="ko-KR" altLang="en-US" dirty="0"/>
              <a:t>풀타임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세리에 </a:t>
            </a:r>
            <a:r>
              <a:rPr lang="en-US" altLang="ko-KR" dirty="0"/>
              <a:t>A 10</a:t>
            </a:r>
            <a:r>
              <a:rPr lang="ko-KR" altLang="en-US" dirty="0"/>
              <a:t>월의 선수 수상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중거리</a:t>
            </a:r>
            <a:r>
              <a:rPr lang="en-US" altLang="ko-KR" dirty="0"/>
              <a:t>(15~30</a:t>
            </a:r>
            <a:r>
              <a:rPr lang="ko-KR" altLang="en-US" dirty="0"/>
              <a:t>야드</a:t>
            </a:r>
            <a:r>
              <a:rPr lang="en-US" altLang="ko-KR" dirty="0"/>
              <a:t>)</a:t>
            </a:r>
            <a:r>
              <a:rPr lang="ko-KR" altLang="en-US" dirty="0"/>
              <a:t> 패스 성공률</a:t>
            </a:r>
            <a:r>
              <a:rPr lang="en-US" altLang="ko-KR" dirty="0"/>
              <a:t>: 94.5%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장거리</a:t>
            </a:r>
            <a:r>
              <a:rPr lang="en-US" altLang="ko-KR" dirty="0"/>
              <a:t>(30</a:t>
            </a:r>
            <a:r>
              <a:rPr lang="ko-KR" altLang="en-US" dirty="0"/>
              <a:t>야드 이상</a:t>
            </a:r>
            <a:r>
              <a:rPr lang="en-US" altLang="ko-KR" dirty="0"/>
              <a:t>) </a:t>
            </a:r>
            <a:r>
              <a:rPr lang="ko-KR" altLang="en-US" dirty="0"/>
              <a:t>패스 성공률</a:t>
            </a:r>
            <a:r>
              <a:rPr lang="en-US" altLang="ko-KR" dirty="0"/>
              <a:t>: 70.6%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드리블 </a:t>
            </a:r>
            <a:r>
              <a:rPr lang="ko-KR" altLang="en-US" dirty="0" err="1"/>
              <a:t>저지율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81.8%(9/11)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인터셉트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반 </a:t>
            </a:r>
            <a:r>
              <a:rPr lang="ko-KR" altLang="en-US" dirty="0" err="1"/>
              <a:t>다이크와</a:t>
            </a:r>
            <a:r>
              <a:rPr lang="ko-KR" altLang="en-US" dirty="0"/>
              <a:t> 비교해도 밀리지 않는 </a:t>
            </a:r>
            <a:r>
              <a:rPr lang="ko-KR" altLang="en-US" dirty="0" err="1"/>
              <a:t>스탯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334C92-38FF-AACA-E24F-655F9642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551" y="5207183"/>
            <a:ext cx="5094868" cy="71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AA8EA-7893-77FA-D732-E2ED43356C1D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6678DF-4CCB-17A2-019B-3E28B9EFF744}"/>
              </a:ext>
            </a:extLst>
          </p:cNvPr>
          <p:cNvGrpSpPr/>
          <p:nvPr/>
        </p:nvGrpSpPr>
        <p:grpSpPr>
          <a:xfrm>
            <a:off x="152400" y="190500"/>
            <a:ext cx="12039600" cy="0"/>
            <a:chOff x="152400" y="190500"/>
            <a:chExt cx="12039600" cy="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95B7289-7BFE-8AC7-035F-0CD8F167F0B3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190500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16BF31C-75D8-3F61-65EC-39B743E80BDF}"/>
                </a:ext>
              </a:extLst>
            </p:cNvPr>
            <p:cNvCxnSpPr/>
            <p:nvPr/>
          </p:nvCxnSpPr>
          <p:spPr>
            <a:xfrm>
              <a:off x="1587500" y="190500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9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5904349" y="701749"/>
            <a:ext cx="5546916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5EAB7-ECD1-109F-0933-1FB460420EC7}"/>
              </a:ext>
            </a:extLst>
          </p:cNvPr>
          <p:cNvSpPr txBox="1"/>
          <p:nvPr/>
        </p:nvSpPr>
        <p:spPr>
          <a:xfrm>
            <a:off x="6096000" y="861134"/>
            <a:ext cx="5127419" cy="253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흐비차</a:t>
            </a:r>
            <a:r>
              <a:rPr lang="ko-KR" altLang="en-US" dirty="0"/>
              <a:t> </a:t>
            </a:r>
            <a:r>
              <a:rPr lang="ko-KR" altLang="en-US" dirty="0" err="1"/>
              <a:t>크바르첼리아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이적료</a:t>
            </a:r>
            <a:r>
              <a:rPr lang="en-US" altLang="ko-KR" dirty="0"/>
              <a:t>: 1000</a:t>
            </a:r>
            <a:r>
              <a:rPr lang="ko-KR" altLang="en-US" dirty="0"/>
              <a:t>만유로</a:t>
            </a:r>
            <a:r>
              <a:rPr lang="en-US" altLang="ko-KR" dirty="0"/>
              <a:t>(134</a:t>
            </a:r>
            <a:r>
              <a:rPr lang="ko-KR" altLang="en-US" dirty="0"/>
              <a:t>억원</a:t>
            </a:r>
            <a:r>
              <a:rPr lang="en-US" altLang="ko-KR" dirty="0"/>
              <a:t>, </a:t>
            </a:r>
            <a:r>
              <a:rPr lang="ko-KR" altLang="en-US" dirty="0"/>
              <a:t>주급 </a:t>
            </a:r>
            <a:r>
              <a:rPr lang="en-US" altLang="ko-KR" dirty="0"/>
              <a:t>4000</a:t>
            </a:r>
            <a:r>
              <a:rPr lang="ko-KR" altLang="en-US" dirty="0"/>
              <a:t>만원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리그 </a:t>
            </a:r>
            <a:r>
              <a:rPr lang="en-US" altLang="ko-KR" dirty="0"/>
              <a:t>12</a:t>
            </a:r>
            <a:r>
              <a:rPr lang="ko-KR" altLang="en-US" dirty="0"/>
              <a:t>경기 </a:t>
            </a:r>
            <a:r>
              <a:rPr lang="en-US" altLang="ko-KR" dirty="0"/>
              <a:t>6</a:t>
            </a:r>
            <a:r>
              <a:rPr lang="ko-KR" altLang="en-US" dirty="0"/>
              <a:t>골 </a:t>
            </a:r>
            <a:r>
              <a:rPr lang="en-US" altLang="ko-KR" dirty="0"/>
              <a:t>5</a:t>
            </a:r>
            <a:r>
              <a:rPr lang="ko-KR" altLang="en-US" dirty="0"/>
              <a:t>도움</a:t>
            </a:r>
            <a:r>
              <a:rPr lang="en-US" altLang="ko-KR" dirty="0"/>
              <a:t>, </a:t>
            </a:r>
            <a:r>
              <a:rPr lang="ko-KR" altLang="en-US" dirty="0" err="1"/>
              <a:t>챔스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경기 </a:t>
            </a:r>
            <a:r>
              <a:rPr lang="en-US" altLang="ko-KR" dirty="0"/>
              <a:t>2</a:t>
            </a:r>
            <a:r>
              <a:rPr lang="ko-KR" altLang="en-US" dirty="0"/>
              <a:t>골 </a:t>
            </a:r>
            <a:r>
              <a:rPr lang="en-US" altLang="ko-KR" dirty="0"/>
              <a:t>3</a:t>
            </a:r>
            <a:r>
              <a:rPr lang="ko-KR" altLang="en-US" dirty="0"/>
              <a:t>도움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90</a:t>
            </a:r>
            <a:r>
              <a:rPr lang="ko-KR" altLang="en-US" dirty="0"/>
              <a:t>분당 슈팅 횟수</a:t>
            </a:r>
            <a:r>
              <a:rPr lang="en-US" altLang="ko-KR" dirty="0"/>
              <a:t>: 4</a:t>
            </a:r>
            <a:r>
              <a:rPr lang="ko-KR" altLang="en-US" dirty="0"/>
              <a:t>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90</a:t>
            </a:r>
            <a:r>
              <a:rPr lang="ko-KR" altLang="en-US" dirty="0"/>
              <a:t>분당 어시스트</a:t>
            </a:r>
            <a:r>
              <a:rPr lang="en-US" altLang="ko-KR" dirty="0"/>
              <a:t>: 0.58</a:t>
            </a:r>
            <a:r>
              <a:rPr lang="ko-KR" altLang="en-US" dirty="0"/>
              <a:t>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비니시우스와</a:t>
            </a:r>
            <a:r>
              <a:rPr lang="ko-KR" altLang="en-US" dirty="0"/>
              <a:t> </a:t>
            </a:r>
            <a:r>
              <a:rPr lang="ko-KR" altLang="en-US" dirty="0" err="1"/>
              <a:t>플레이메이킹</a:t>
            </a:r>
            <a:r>
              <a:rPr lang="ko-KR" altLang="en-US" dirty="0"/>
              <a:t> </a:t>
            </a:r>
            <a:r>
              <a:rPr lang="ko-KR" altLang="en-US" dirty="0" err="1"/>
              <a:t>스탯</a:t>
            </a:r>
            <a:r>
              <a:rPr lang="ko-KR" altLang="en-US" dirty="0"/>
              <a:t> 대동소이</a:t>
            </a:r>
            <a:endParaRPr lang="en-US" altLang="ko-KR" dirty="0"/>
          </a:p>
        </p:txBody>
      </p:sp>
      <p:pic>
        <p:nvPicPr>
          <p:cNvPr id="5122" name="Picture 2" descr="Khvicha Kvaratskhelia football render - 87385 - FootyRenders">
            <a:extLst>
              <a:ext uri="{FF2B5EF4-FFF2-40B4-BE49-F238E27FC236}">
                <a16:creationId xmlns:a16="http://schemas.microsoft.com/office/drawing/2014/main" id="{8E2C6835-04BC-3B25-AE74-E3A375CDB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259" y="332912"/>
            <a:ext cx="3047353" cy="61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E24AF1-8C33-8A89-7872-9F835E45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40" y="3459697"/>
            <a:ext cx="2395832" cy="24261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B771F6-794D-52D4-754F-FF546C38A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158" y="3459696"/>
            <a:ext cx="2438302" cy="2426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A8D99-2EED-DBC1-080F-F7BBAB99628D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676557-5857-3E7B-8807-D236E30A0AF6}"/>
              </a:ext>
            </a:extLst>
          </p:cNvPr>
          <p:cNvGrpSpPr/>
          <p:nvPr/>
        </p:nvGrpSpPr>
        <p:grpSpPr>
          <a:xfrm>
            <a:off x="152400" y="190500"/>
            <a:ext cx="12039600" cy="0"/>
            <a:chOff x="152400" y="190500"/>
            <a:chExt cx="12039600" cy="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1B7C4B7-944C-0E6E-80EE-0EAFFFBA3928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190500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FAF0F30-8CF6-AF5A-A643-A91DDDE6AE1F}"/>
                </a:ext>
              </a:extLst>
            </p:cNvPr>
            <p:cNvCxnSpPr/>
            <p:nvPr/>
          </p:nvCxnSpPr>
          <p:spPr>
            <a:xfrm>
              <a:off x="1587500" y="190500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94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542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Contents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BEAA5-02E6-4FBC-93A9-CE46F6FD0CFE}"/>
              </a:ext>
            </a:extLst>
          </p:cNvPr>
          <p:cNvSpPr txBox="1"/>
          <p:nvPr/>
        </p:nvSpPr>
        <p:spPr>
          <a:xfrm>
            <a:off x="1474488" y="5583953"/>
            <a:ext cx="1181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타 팀의 부진</a:t>
            </a:r>
            <a:endParaRPr lang="en-US" altLang="ko-KR" sz="14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FD33A5-75B4-4F4E-A052-F72A0BA49053}"/>
              </a:ext>
            </a:extLst>
          </p:cNvPr>
          <p:cNvSpPr txBox="1"/>
          <p:nvPr/>
        </p:nvSpPr>
        <p:spPr>
          <a:xfrm>
            <a:off x="3984201" y="5603032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스팔레티의</a:t>
            </a:r>
            <a:r>
              <a:rPr lang="ko-KR" altLang="en-US" sz="1400" dirty="0"/>
              <a:t> 전술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FF5167-02CE-4252-B4D1-E2484223B8D8}"/>
              </a:ext>
            </a:extLst>
          </p:cNvPr>
          <p:cNvSpPr txBox="1"/>
          <p:nvPr/>
        </p:nvSpPr>
        <p:spPr>
          <a:xfrm>
            <a:off x="6648604" y="5603032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이적생들의 활약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0F53AF-D58D-44D1-8177-FBF84384BAD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B6D882-59BB-4281-A318-FD9CA47DE538}"/>
              </a:ext>
            </a:extLst>
          </p:cNvPr>
          <p:cNvSpPr txBox="1"/>
          <p:nvPr/>
        </p:nvSpPr>
        <p:spPr>
          <a:xfrm>
            <a:off x="9198392" y="560303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기존 우승팀과 비교</a:t>
            </a:r>
            <a:endParaRPr lang="en-US" altLang="ko-KR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39206-4841-4048-AF19-D322CC10F9FE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597D6-2374-4E47-9F5F-F2125953FEEF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pic>
        <p:nvPicPr>
          <p:cNvPr id="2" name="Picture 18" descr="A.C. Milan AC밀란">
            <a:extLst>
              <a:ext uri="{FF2B5EF4-FFF2-40B4-BE49-F238E27FC236}">
                <a16:creationId xmlns:a16="http://schemas.microsoft.com/office/drawing/2014/main" id="{192871A8-BA24-461A-E3A3-FA8A0194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22" y="2309107"/>
            <a:ext cx="2182868" cy="158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로고파일_유벤투스(JUVENTUS FC)/로고 일러스트레이터(AI) 파일">
            <a:extLst>
              <a:ext uri="{FF2B5EF4-FFF2-40B4-BE49-F238E27FC236}">
                <a16:creationId xmlns:a16="http://schemas.microsoft.com/office/drawing/2014/main" id="{1A3738E0-5C27-D60C-0125-EACB4CE2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41" y="2394280"/>
            <a:ext cx="1854624" cy="131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세리에 A] 드림리그사커20 2019/20시즌 인터 밀란 유니폼 : 네이버 블로그">
            <a:extLst>
              <a:ext uri="{FF2B5EF4-FFF2-40B4-BE49-F238E27FC236}">
                <a16:creationId xmlns:a16="http://schemas.microsoft.com/office/drawing/2014/main" id="{F468055E-2F5E-705B-A932-1D49CF8CF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9466" y="4056009"/>
            <a:ext cx="1323599" cy="110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uciano Spalletti - Stats and titles won - 22/23">
            <a:extLst>
              <a:ext uri="{FF2B5EF4-FFF2-40B4-BE49-F238E27FC236}">
                <a16:creationId xmlns:a16="http://schemas.microsoft.com/office/drawing/2014/main" id="{BDA9C9A1-5F28-150A-1467-35D4F23DA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075" y="2161596"/>
            <a:ext cx="2097858" cy="314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m Min Jae got Serie A Player of the Month. : r/FenerbahceSK">
            <a:extLst>
              <a:ext uri="{FF2B5EF4-FFF2-40B4-BE49-F238E27FC236}">
                <a16:creationId xmlns:a16="http://schemas.microsoft.com/office/drawing/2014/main" id="{250CB002-8E32-5614-693A-60948969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01" y="2309107"/>
            <a:ext cx="2041427" cy="25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udetto - Wikipedia">
            <a:extLst>
              <a:ext uri="{FF2B5EF4-FFF2-40B4-BE49-F238E27FC236}">
                <a16:creationId xmlns:a16="http://schemas.microsoft.com/office/drawing/2014/main" id="{056612FD-793B-14E9-7943-E29A9133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389" y="2309107"/>
            <a:ext cx="2038350" cy="23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5904349" y="701749"/>
            <a:ext cx="5546916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5EAB7-ECD1-109F-0933-1FB460420EC7}"/>
              </a:ext>
            </a:extLst>
          </p:cNvPr>
          <p:cNvSpPr txBox="1"/>
          <p:nvPr/>
        </p:nvSpPr>
        <p:spPr>
          <a:xfrm>
            <a:off x="6096000" y="861134"/>
            <a:ext cx="5127419" cy="295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지오반니</a:t>
            </a:r>
            <a:r>
              <a:rPr lang="ko-KR" altLang="en-US" dirty="0"/>
              <a:t> </a:t>
            </a:r>
            <a:r>
              <a:rPr lang="ko-KR" altLang="en-US" dirty="0" err="1"/>
              <a:t>시메오네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이적료</a:t>
            </a:r>
            <a:r>
              <a:rPr lang="en-US" altLang="ko-KR" dirty="0"/>
              <a:t>: 350</a:t>
            </a:r>
            <a:r>
              <a:rPr lang="ko-KR" altLang="en-US" dirty="0"/>
              <a:t>만유로</a:t>
            </a:r>
            <a:r>
              <a:rPr lang="en-US" altLang="ko-KR" dirty="0"/>
              <a:t>(</a:t>
            </a:r>
            <a:r>
              <a:rPr lang="ko-KR" altLang="en-US" dirty="0"/>
              <a:t>임대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지난시즌 </a:t>
            </a:r>
            <a:r>
              <a:rPr lang="en-US" altLang="ko-KR" dirty="0"/>
              <a:t>17</a:t>
            </a:r>
            <a:r>
              <a:rPr lang="ko-KR" altLang="en-US" dirty="0"/>
              <a:t>골 </a:t>
            </a:r>
            <a:r>
              <a:rPr lang="en-US" altLang="ko-KR" dirty="0"/>
              <a:t>5</a:t>
            </a:r>
            <a:r>
              <a:rPr lang="ko-KR" altLang="en-US" dirty="0"/>
              <a:t>도움</a:t>
            </a:r>
            <a:r>
              <a:rPr lang="en-US" altLang="ko-KR" dirty="0"/>
              <a:t>(</a:t>
            </a:r>
            <a:r>
              <a:rPr lang="ko-KR" altLang="en-US" dirty="0" err="1"/>
              <a:t>헬라스</a:t>
            </a:r>
            <a:r>
              <a:rPr lang="ko-KR" altLang="en-US" dirty="0"/>
              <a:t> 베로나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리그 </a:t>
            </a:r>
            <a:r>
              <a:rPr lang="en-US" altLang="ko-KR" dirty="0"/>
              <a:t>148</a:t>
            </a:r>
            <a:r>
              <a:rPr lang="ko-KR" altLang="en-US" dirty="0"/>
              <a:t>분 </a:t>
            </a:r>
            <a:r>
              <a:rPr lang="en-US" altLang="ko-KR" dirty="0"/>
              <a:t>2</a:t>
            </a:r>
            <a:r>
              <a:rPr lang="ko-KR" altLang="en-US" dirty="0"/>
              <a:t>골</a:t>
            </a:r>
            <a:r>
              <a:rPr lang="en-US" altLang="ko-KR" dirty="0"/>
              <a:t>, </a:t>
            </a:r>
            <a:r>
              <a:rPr lang="ko-KR" altLang="en-US" dirty="0"/>
              <a:t>챔피언스리그 </a:t>
            </a:r>
            <a:r>
              <a:rPr lang="en-US" altLang="ko-KR" dirty="0"/>
              <a:t>246</a:t>
            </a:r>
            <a:r>
              <a:rPr lang="ko-KR" altLang="en-US" dirty="0"/>
              <a:t>분 </a:t>
            </a:r>
            <a:r>
              <a:rPr lang="en-US" altLang="ko-KR" dirty="0"/>
              <a:t>4</a:t>
            </a:r>
            <a:r>
              <a:rPr lang="ko-KR" altLang="en-US" dirty="0"/>
              <a:t>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= 1</a:t>
            </a:r>
            <a:r>
              <a:rPr lang="ko-KR" altLang="en-US" dirty="0"/>
              <a:t>골 당 </a:t>
            </a:r>
            <a:r>
              <a:rPr lang="en-US" altLang="ko-KR" dirty="0"/>
              <a:t>70</a:t>
            </a:r>
            <a:r>
              <a:rPr lang="ko-KR" altLang="en-US" dirty="0"/>
              <a:t>분 미만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축신 </a:t>
            </a:r>
            <a:r>
              <a:rPr lang="ko-KR" altLang="en-US" dirty="0" err="1"/>
              <a:t>오바메양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경기 </a:t>
            </a:r>
            <a:r>
              <a:rPr lang="en-US" altLang="ko-KR" dirty="0"/>
              <a:t>313</a:t>
            </a:r>
            <a:r>
              <a:rPr lang="ko-KR" altLang="en-US" dirty="0"/>
              <a:t>분 </a:t>
            </a:r>
            <a:r>
              <a:rPr lang="en-US" altLang="ko-KR" dirty="0"/>
              <a:t>1</a:t>
            </a:r>
            <a:r>
              <a:rPr lang="ko-KR" altLang="en-US" dirty="0"/>
              <a:t>골</a:t>
            </a:r>
            <a:endParaRPr lang="en-US" altLang="ko-KR" dirty="0"/>
          </a:p>
        </p:txBody>
      </p:sp>
      <p:pic>
        <p:nvPicPr>
          <p:cNvPr id="6146" name="Picture 2" descr="Giovanni Simeone football renders - FootyRenders">
            <a:extLst>
              <a:ext uri="{FF2B5EF4-FFF2-40B4-BE49-F238E27FC236}">
                <a16:creationId xmlns:a16="http://schemas.microsoft.com/office/drawing/2014/main" id="{C2F4ABD7-AA32-A544-06BC-2862E901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259" y="483204"/>
            <a:ext cx="3166050" cy="59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1B787F-90D0-B174-2F9F-60F26758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464" y="4101305"/>
            <a:ext cx="5031955" cy="723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6C1CD7-A384-789D-9BAA-BCC6655F00DF}"/>
              </a:ext>
            </a:extLst>
          </p:cNvPr>
          <p:cNvSpPr txBox="1"/>
          <p:nvPr/>
        </p:nvSpPr>
        <p:spPr>
          <a:xfrm>
            <a:off x="6096000" y="4881155"/>
            <a:ext cx="5125939" cy="752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90</a:t>
            </a:r>
            <a:r>
              <a:rPr lang="ko-KR" altLang="en-US" dirty="0"/>
              <a:t>분당 </a:t>
            </a:r>
            <a:r>
              <a:rPr lang="ko-KR" altLang="en-US" dirty="0" err="1"/>
              <a:t>스탯</a:t>
            </a:r>
            <a:r>
              <a:rPr lang="ko-KR" altLang="en-US" dirty="0"/>
              <a:t> 모두 </a:t>
            </a:r>
            <a:r>
              <a:rPr lang="ko-KR" altLang="en-US" dirty="0" err="1"/>
              <a:t>하베르츠</a:t>
            </a:r>
            <a:r>
              <a:rPr lang="ko-KR" altLang="en-US" dirty="0"/>
              <a:t> 압살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Sot: </a:t>
            </a:r>
            <a:r>
              <a:rPr lang="ko-KR" altLang="en-US" sz="1200" dirty="0"/>
              <a:t>유효슈팅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Sh</a:t>
            </a:r>
            <a:r>
              <a:rPr lang="en-US" altLang="ko-KR" sz="1200" dirty="0"/>
              <a:t>: </a:t>
            </a:r>
            <a:r>
              <a:rPr lang="ko-KR" altLang="en-US" sz="1200" dirty="0"/>
              <a:t>슈팅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62AF6-0C68-4ED5-0350-029CDDB1F935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5324A6-D364-C2F0-FE9A-0D0A344892AD}"/>
              </a:ext>
            </a:extLst>
          </p:cNvPr>
          <p:cNvGrpSpPr/>
          <p:nvPr/>
        </p:nvGrpSpPr>
        <p:grpSpPr>
          <a:xfrm>
            <a:off x="152400" y="190500"/>
            <a:ext cx="12039600" cy="0"/>
            <a:chOff x="152400" y="190500"/>
            <a:chExt cx="12039600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C210AC1-6577-0D1A-C358-ECEADBF9575A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190500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E2C766B-5870-7ABD-F691-9C8B6E6B2BFE}"/>
                </a:ext>
              </a:extLst>
            </p:cNvPr>
            <p:cNvCxnSpPr/>
            <p:nvPr/>
          </p:nvCxnSpPr>
          <p:spPr>
            <a:xfrm>
              <a:off x="1587500" y="190500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792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5904349" y="701749"/>
            <a:ext cx="5546916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5EAB7-ECD1-109F-0933-1FB460420EC7}"/>
              </a:ext>
            </a:extLst>
          </p:cNvPr>
          <p:cNvSpPr txBox="1"/>
          <p:nvPr/>
        </p:nvSpPr>
        <p:spPr>
          <a:xfrm>
            <a:off x="6096000" y="861134"/>
            <a:ext cx="5127419" cy="170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탕귀</a:t>
            </a:r>
            <a:r>
              <a:rPr lang="ko-KR" altLang="en-US" dirty="0"/>
              <a:t> </a:t>
            </a:r>
            <a:r>
              <a:rPr lang="ko-KR" altLang="en-US" dirty="0" err="1"/>
              <a:t>은돔벨레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이적료</a:t>
            </a:r>
            <a:r>
              <a:rPr lang="en-US" altLang="ko-KR" dirty="0"/>
              <a:t>: 50</a:t>
            </a:r>
            <a:r>
              <a:rPr lang="ko-KR" altLang="en-US" dirty="0"/>
              <a:t>만유로</a:t>
            </a:r>
            <a:r>
              <a:rPr lang="en-US" altLang="ko-KR" dirty="0"/>
              <a:t>(</a:t>
            </a:r>
            <a:r>
              <a:rPr lang="ko-KR" altLang="en-US" dirty="0"/>
              <a:t>임대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2019-2020</a:t>
            </a:r>
            <a:r>
              <a:rPr lang="ko-KR" altLang="en-US" dirty="0"/>
              <a:t>시즌 토트넘 이적</a:t>
            </a:r>
            <a:r>
              <a:rPr lang="en-US" altLang="ko-KR" dirty="0"/>
              <a:t>(6000</a:t>
            </a:r>
            <a:r>
              <a:rPr lang="ko-KR" altLang="en-US" dirty="0"/>
              <a:t>만유로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2021-2022</a:t>
            </a:r>
            <a:r>
              <a:rPr lang="ko-KR" altLang="en-US" dirty="0"/>
              <a:t>시즌 </a:t>
            </a:r>
            <a:r>
              <a:rPr lang="en-US" altLang="ko-KR" dirty="0"/>
              <a:t>20</a:t>
            </a:r>
            <a:r>
              <a:rPr lang="ko-KR" altLang="en-US" dirty="0"/>
              <a:t>경기 </a:t>
            </a:r>
            <a:r>
              <a:rPr lang="en-US" altLang="ko-KR" dirty="0"/>
              <a:t>1</a:t>
            </a:r>
            <a:r>
              <a:rPr lang="ko-KR" altLang="en-US" dirty="0"/>
              <a:t>골 </a:t>
            </a:r>
            <a:r>
              <a:rPr lang="en-US" altLang="ko-KR" dirty="0"/>
              <a:t>3</a:t>
            </a:r>
            <a:r>
              <a:rPr lang="ko-KR" altLang="en-US" dirty="0"/>
              <a:t>도움</a:t>
            </a:r>
            <a:endParaRPr lang="en-US" altLang="ko-KR" dirty="0"/>
          </a:p>
        </p:txBody>
      </p:sp>
      <p:pic>
        <p:nvPicPr>
          <p:cNvPr id="7170" name="Picture 2" descr="Napoli boss makes Tanguy Ndombele training claim ahead of Serie A debut  following Tottenham exit - football.london">
            <a:extLst>
              <a:ext uri="{FF2B5EF4-FFF2-40B4-BE49-F238E27FC236}">
                <a16:creationId xmlns:a16="http://schemas.microsoft.com/office/drawing/2014/main" id="{90189DAD-54C8-E67F-FCE6-314E451E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8" y="957429"/>
            <a:ext cx="4943142" cy="494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EF2284-0D1B-945C-94B4-0013C58D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8038"/>
            <a:ext cx="2440305" cy="2306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2CFA50-1DD3-18F9-4739-727527D5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89" y="2714703"/>
            <a:ext cx="2386330" cy="2320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AA53D-717F-5272-C7D0-EBE6DE62530B}"/>
              </a:ext>
            </a:extLst>
          </p:cNvPr>
          <p:cNvSpPr txBox="1"/>
          <p:nvPr/>
        </p:nvSpPr>
        <p:spPr>
          <a:xfrm>
            <a:off x="7048870" y="5553668"/>
            <a:ext cx="3657600" cy="4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발베르데와</a:t>
            </a: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은돔벨레는</a:t>
            </a:r>
            <a:r>
              <a:rPr lang="ko-KR" altLang="en-US" dirty="0">
                <a:latin typeface="궁서체" panose="02030609000101010101" pitchFamily="17" charset="-127"/>
                <a:ea typeface="궁서체" panose="02030609000101010101" pitchFamily="17" charset="-127"/>
              </a:rPr>
              <a:t> 취향차이</a:t>
            </a:r>
            <a:endParaRPr lang="en-US" altLang="ko-KR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2D55B-4177-504C-B855-B384294038C8}"/>
              </a:ext>
            </a:extLst>
          </p:cNvPr>
          <p:cNvSpPr txBox="1"/>
          <p:nvPr/>
        </p:nvSpPr>
        <p:spPr>
          <a:xfrm>
            <a:off x="6097480" y="5064491"/>
            <a:ext cx="6094520" cy="459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지난시즌의 옹졸한 육각형에 비해 일취월장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D414E-E5D9-BB70-BD1D-A5BADA02483E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A3AB73-2FF6-18F2-507B-275F3225699F}"/>
              </a:ext>
            </a:extLst>
          </p:cNvPr>
          <p:cNvGrpSpPr/>
          <p:nvPr/>
        </p:nvGrpSpPr>
        <p:grpSpPr>
          <a:xfrm>
            <a:off x="152400" y="190500"/>
            <a:ext cx="12039600" cy="0"/>
            <a:chOff x="152400" y="190500"/>
            <a:chExt cx="12039600" cy="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5A50A18-EDDD-3EC3-663C-B944EC71D8B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190500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C5A8F82-F4C3-3F23-BA3A-2501F7141EB5}"/>
                </a:ext>
              </a:extLst>
            </p:cNvPr>
            <p:cNvCxnSpPr/>
            <p:nvPr/>
          </p:nvCxnSpPr>
          <p:spPr>
            <a:xfrm>
              <a:off x="1587500" y="190500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60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2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/>
                </a:solidFill>
              </a:rPr>
              <a:t>이적생들의 활약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762852" y="2266931"/>
            <a:ext cx="1587294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인테르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첼시</a:t>
            </a:r>
            <a:endParaRPr lang="en-US" altLang="ko-KR" spc="-150" dirty="0">
              <a:solidFill>
                <a:schemeClr val="bg1"/>
              </a:solidFill>
              <a:latin typeface="+mn-ea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1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억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1300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 유로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7727217" y="2289786"/>
            <a:ext cx="3454792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도르트문트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맨체스터 유나이티드</a:t>
            </a:r>
            <a:endParaRPr lang="en-US" altLang="ko-KR" spc="-150" dirty="0">
              <a:solidFill>
                <a:schemeClr val="bg1"/>
              </a:solidFill>
              <a:latin typeface="+mn-ea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8500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 유로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688441" y="4621360"/>
            <a:ext cx="173611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LOSC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릴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아스널</a:t>
            </a:r>
            <a:endParaRPr lang="en-US" altLang="ko-KR" spc="-150" dirty="0">
              <a:solidFill>
                <a:schemeClr val="bg1"/>
              </a:solidFill>
              <a:latin typeface="+mn-ea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8000</a:t>
            </a:r>
            <a:r>
              <a:rPr lang="ko-KR" altLang="en-US" spc="-15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 유로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8027746" y="4722051"/>
            <a:ext cx="2853730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아스톤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빌라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맨체스터 시티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1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억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1800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만 유로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200" name="Picture 8" descr="Nicolas Pépé Nice Forward, Profile &amp; Stats | Premier League">
            <a:extLst>
              <a:ext uri="{FF2B5EF4-FFF2-40B4-BE49-F238E27FC236}">
                <a16:creationId xmlns:a16="http://schemas.microsoft.com/office/drawing/2014/main" id="{11557D05-627C-2D75-7C50-DE6A26C79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37" y="4225639"/>
            <a:ext cx="1793787" cy="179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Jack Grealish - Profile, News &amp; Videos - Manchester City F.C">
            <a:extLst>
              <a:ext uri="{FF2B5EF4-FFF2-40B4-BE49-F238E27FC236}">
                <a16:creationId xmlns:a16="http://schemas.microsoft.com/office/drawing/2014/main" id="{F804EDB4-EFD4-3D0D-087C-6E0240B6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446" y="4103664"/>
            <a:ext cx="1915762" cy="19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Jadon Sancho Manchester United Forward, Profile &amp; Stats | Premier League">
            <a:extLst>
              <a:ext uri="{FF2B5EF4-FFF2-40B4-BE49-F238E27FC236}">
                <a16:creationId xmlns:a16="http://schemas.microsoft.com/office/drawing/2014/main" id="{1911EB5E-DDA2-64B0-014B-3AD42B498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29" y="1719554"/>
            <a:ext cx="1908079" cy="190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Romelu Lukaku | Profile | Official Site | Chelsea Football Club">
            <a:extLst>
              <a:ext uri="{FF2B5EF4-FFF2-40B4-BE49-F238E27FC236}">
                <a16:creationId xmlns:a16="http://schemas.microsoft.com/office/drawing/2014/main" id="{79FCB441-F7A2-3B4C-E3E9-09FB37F3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15" y="1662811"/>
            <a:ext cx="1368792" cy="205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252814" cy="1292661"/>
            <a:chOff x="901700" y="2721114"/>
            <a:chExt cx="3252814" cy="12926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252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역대 우승 팀과의 비교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358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</a:rPr>
              <a:t>2013-2014 </a:t>
            </a:r>
            <a:r>
              <a:rPr lang="ko-KR" altLang="en-US" sz="4000" spc="-300" dirty="0" err="1">
                <a:solidFill>
                  <a:schemeClr val="accent4"/>
                </a:solidFill>
              </a:rPr>
              <a:t>유벤투스</a:t>
            </a:r>
            <a:endParaRPr lang="ko-KR" altLang="en-US" sz="40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감독</a:t>
            </a:r>
            <a:r>
              <a:rPr lang="en-US" altLang="ko-KR" dirty="0"/>
              <a:t>: </a:t>
            </a:r>
            <a:r>
              <a:rPr lang="ko-KR" altLang="en-US" dirty="0" err="1"/>
              <a:t>안토니오</a:t>
            </a:r>
            <a:r>
              <a:rPr lang="ko-KR" altLang="en-US" dirty="0"/>
              <a:t> </a:t>
            </a:r>
            <a:r>
              <a:rPr lang="ko-KR" altLang="en-US" dirty="0" err="1"/>
              <a:t>콘테</a:t>
            </a:r>
            <a:endParaRPr lang="en-US" altLang="ko-KR" dirty="0"/>
          </a:p>
          <a:p>
            <a:pPr algn="ctr"/>
            <a:r>
              <a:rPr lang="ko-KR" altLang="en-US" dirty="0"/>
              <a:t>승점</a:t>
            </a:r>
            <a:r>
              <a:rPr lang="en-US" altLang="ko-KR" dirty="0"/>
              <a:t>: 102</a:t>
            </a:r>
            <a:r>
              <a:rPr lang="ko-KR" altLang="en-US" dirty="0"/>
              <a:t>점</a:t>
            </a:r>
            <a:endParaRPr lang="en-US" altLang="ko-KR" dirty="0"/>
          </a:p>
          <a:p>
            <a:pPr algn="ctr"/>
            <a:r>
              <a:rPr lang="en-US" altLang="ko-KR" dirty="0"/>
              <a:t>33</a:t>
            </a:r>
            <a:r>
              <a:rPr lang="ko-KR" altLang="en-US" dirty="0"/>
              <a:t>승 </a:t>
            </a:r>
            <a:r>
              <a:rPr lang="en-US" altLang="ko-KR" dirty="0"/>
              <a:t>2</a:t>
            </a:r>
            <a:r>
              <a:rPr lang="ko-KR" altLang="en-US" dirty="0"/>
              <a:t>무 </a:t>
            </a:r>
            <a:r>
              <a:rPr lang="en-US" altLang="ko-KR" dirty="0"/>
              <a:t>2</a:t>
            </a:r>
            <a:r>
              <a:rPr lang="ko-KR" altLang="en-US" dirty="0"/>
              <a:t>패</a:t>
            </a:r>
            <a:endParaRPr lang="en-US" altLang="ko-KR" dirty="0"/>
          </a:p>
          <a:p>
            <a:pPr algn="ctr"/>
            <a:r>
              <a:rPr lang="en-US" altLang="ko-KR" dirty="0"/>
              <a:t>80</a:t>
            </a:r>
            <a:r>
              <a:rPr lang="ko-KR" altLang="en-US" dirty="0"/>
              <a:t>득점 </a:t>
            </a:r>
            <a:r>
              <a:rPr lang="en-US" altLang="ko-KR" dirty="0"/>
              <a:t>23</a:t>
            </a:r>
            <a:r>
              <a:rPr lang="ko-KR" altLang="en-US" dirty="0"/>
              <a:t>실점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708012" y="5400524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시즌 정보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카를로스 테베스</a:t>
            </a:r>
            <a:endParaRPr lang="en-US" altLang="ko-KR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맨체스터 시티</a:t>
            </a:r>
            <a:r>
              <a:rPr lang="en-US" altLang="ko-KR" sz="1400" dirty="0"/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dirty="0"/>
              <a:t>페르난도 </a:t>
            </a:r>
            <a:r>
              <a:rPr lang="ko-KR" altLang="en-US" dirty="0" err="1"/>
              <a:t>요렌테</a:t>
            </a:r>
            <a:endParaRPr lang="en-US" altLang="ko-KR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아틀레틱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빌바오</a:t>
            </a:r>
            <a:r>
              <a:rPr lang="en-US" altLang="ko-KR" sz="1400" dirty="0"/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dirty="0" err="1"/>
              <a:t>안텔로</a:t>
            </a:r>
            <a:r>
              <a:rPr lang="ko-KR" altLang="en-US" dirty="0"/>
              <a:t> </a:t>
            </a:r>
            <a:r>
              <a:rPr lang="ko-KR" altLang="en-US" dirty="0" err="1"/>
              <a:t>오그본나</a:t>
            </a:r>
            <a:endParaRPr lang="en-US" altLang="ko-KR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토리노</a:t>
            </a:r>
            <a:r>
              <a:rPr lang="ko-KR" altLang="en-US" sz="1400" dirty="0"/>
              <a:t> </a:t>
            </a:r>
            <a:r>
              <a:rPr lang="en-US" altLang="ko-KR" sz="1400" dirty="0"/>
              <a:t>FC)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208452" y="5400524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영입선수명단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공격수 보강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백 전술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경쟁팀의 선전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493562" y="5400524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특징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로고파일_유벤투스(JUVENTUS FC)/로고 일러스트레이터(AI) 파일">
            <a:extLst>
              <a:ext uri="{FF2B5EF4-FFF2-40B4-BE49-F238E27FC236}">
                <a16:creationId xmlns:a16="http://schemas.microsoft.com/office/drawing/2014/main" id="{4B211B0E-9472-24F2-0E47-870A4A036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698" y="330200"/>
            <a:ext cx="1415083" cy="100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나폴리 </a:t>
            </a:r>
            <a:r>
              <a:rPr lang="en-US" altLang="ko-KR" sz="4400" spc="-300" dirty="0">
                <a:solidFill>
                  <a:schemeClr val="accent4"/>
                </a:solidFill>
              </a:rPr>
              <a:t>vs</a:t>
            </a:r>
            <a:r>
              <a:rPr lang="ko-KR" altLang="en-US" sz="4400" spc="-300" dirty="0">
                <a:solidFill>
                  <a:schemeClr val="accent4"/>
                </a:solidFill>
              </a:rPr>
              <a:t> </a:t>
            </a:r>
            <a:r>
              <a:rPr lang="ko-KR" altLang="en-US" sz="4400" spc="-300" dirty="0" err="1">
                <a:solidFill>
                  <a:schemeClr val="accent4"/>
                </a:solidFill>
              </a:rPr>
              <a:t>유벤투스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16E728-C75B-4C8D-9DE2-67BFA17F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564181"/>
              </p:ext>
            </p:extLst>
          </p:nvPr>
        </p:nvGraphicFramePr>
        <p:xfrm>
          <a:off x="522783" y="1757889"/>
          <a:ext cx="11130501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16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나폴리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VS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유벤투스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13-2-0,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41 points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Record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13-1-1,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40 points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33-3-2, 102 points (2.68 per game)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7-1-0,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22 points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Home Record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7-0-0,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21 points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(19-0-0, 57 points)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6-1-0, 19 points</a:t>
                      </a:r>
                      <a:endParaRPr lang="ko-KR" altLang="en-US" sz="2200" spc="-15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lt"/>
                          <a:ea typeface="+mn-ea"/>
                        </a:rPr>
                        <a:t>Away</a:t>
                      </a:r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lt"/>
                          <a:ea typeface="+mn-ea"/>
                        </a:rPr>
                        <a:t>Record</a:t>
                      </a:r>
                      <a:endParaRPr lang="ko-KR" altLang="en-US" sz="2200" spc="-150" dirty="0">
                        <a:solidFill>
                          <a:schemeClr val="tx1">
                            <a:lumMod val="75000"/>
                          </a:schemeClr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6-1-1,</a:t>
                      </a:r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19 points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(14-3-2, 45 points)</a:t>
                      </a:r>
                      <a:endParaRPr lang="ko-KR" altLang="en-US" sz="1600" spc="-15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37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(2.47 per game)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Goals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36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(2.4 per game)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80 (2.11 per game)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(0.80 per game)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Goals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Against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(0.66 per game)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23 (0.61 per game)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412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accent4"/>
                </a:solidFill>
              </a:rPr>
              <a:t>2017-2018 </a:t>
            </a:r>
            <a:r>
              <a:rPr lang="ko-KR" altLang="en-US" sz="4000" spc="-300" dirty="0">
                <a:solidFill>
                  <a:schemeClr val="accent4"/>
                </a:solidFill>
              </a:rPr>
              <a:t>맨체스터 시티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감독</a:t>
            </a:r>
            <a:r>
              <a:rPr lang="en-US" altLang="ko-KR" dirty="0"/>
              <a:t>: </a:t>
            </a:r>
            <a:r>
              <a:rPr lang="ko-KR" altLang="en-US" dirty="0" err="1"/>
              <a:t>펩</a:t>
            </a:r>
            <a:r>
              <a:rPr lang="ko-KR" altLang="en-US" dirty="0"/>
              <a:t> </a:t>
            </a:r>
            <a:r>
              <a:rPr lang="ko-KR" altLang="en-US" dirty="0" err="1"/>
              <a:t>과르디올라</a:t>
            </a:r>
            <a:endParaRPr lang="en-US" altLang="ko-KR" dirty="0"/>
          </a:p>
          <a:p>
            <a:pPr algn="ctr"/>
            <a:r>
              <a:rPr lang="ko-KR" altLang="en-US" dirty="0"/>
              <a:t>승점</a:t>
            </a:r>
            <a:r>
              <a:rPr lang="en-US" altLang="ko-KR" dirty="0"/>
              <a:t>: 100</a:t>
            </a:r>
            <a:r>
              <a:rPr lang="ko-KR" altLang="en-US" dirty="0"/>
              <a:t>점</a:t>
            </a:r>
            <a:endParaRPr lang="en-US" altLang="ko-KR" dirty="0"/>
          </a:p>
          <a:p>
            <a:pPr algn="ctr"/>
            <a:r>
              <a:rPr lang="en-US" altLang="ko-KR" dirty="0"/>
              <a:t>32</a:t>
            </a:r>
            <a:r>
              <a:rPr lang="ko-KR" altLang="en-US" dirty="0"/>
              <a:t>승 </a:t>
            </a:r>
            <a:r>
              <a:rPr lang="en-US" altLang="ko-KR" dirty="0"/>
              <a:t>4</a:t>
            </a:r>
            <a:r>
              <a:rPr lang="ko-KR" altLang="en-US" dirty="0"/>
              <a:t>무 </a:t>
            </a:r>
            <a:r>
              <a:rPr lang="en-US" altLang="ko-KR" dirty="0"/>
              <a:t>2</a:t>
            </a:r>
            <a:r>
              <a:rPr lang="ko-KR" altLang="en-US" dirty="0"/>
              <a:t>패</a:t>
            </a:r>
            <a:endParaRPr lang="en-US" altLang="ko-KR" dirty="0"/>
          </a:p>
          <a:p>
            <a:pPr algn="ctr"/>
            <a:r>
              <a:rPr lang="en-US" altLang="ko-KR" dirty="0"/>
              <a:t>106</a:t>
            </a:r>
            <a:r>
              <a:rPr lang="ko-KR" altLang="en-US" dirty="0"/>
              <a:t>득점 </a:t>
            </a:r>
            <a:r>
              <a:rPr lang="en-US" altLang="ko-KR" dirty="0"/>
              <a:t>27</a:t>
            </a:r>
            <a:r>
              <a:rPr lang="ko-KR" altLang="en-US" dirty="0"/>
              <a:t>실점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708012" y="5400524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시즌 정보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베르나르두</a:t>
            </a:r>
            <a:r>
              <a:rPr lang="ko-KR" altLang="en-US" dirty="0"/>
              <a:t> 실바</a:t>
            </a:r>
            <a:endParaRPr lang="en-US" altLang="ko-KR" dirty="0"/>
          </a:p>
          <a:p>
            <a:pPr algn="ctr"/>
            <a:r>
              <a:rPr lang="en-US" altLang="ko-KR" sz="1400" dirty="0"/>
              <a:t>(AS</a:t>
            </a:r>
            <a:r>
              <a:rPr lang="ko-KR" altLang="en-US" sz="1400" dirty="0"/>
              <a:t> 모나코 </a:t>
            </a:r>
            <a:r>
              <a:rPr lang="en-US" altLang="ko-KR" sz="1400" dirty="0"/>
              <a:t>FC)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dirty="0" err="1"/>
              <a:t>에메르송</a:t>
            </a:r>
            <a:r>
              <a:rPr lang="ko-KR" altLang="en-US" dirty="0"/>
              <a:t> </a:t>
            </a:r>
            <a:r>
              <a:rPr lang="ko-KR" altLang="en-US" dirty="0" err="1"/>
              <a:t>모라에스</a:t>
            </a:r>
            <a:endParaRPr lang="en-US" altLang="ko-KR" dirty="0"/>
          </a:p>
          <a:p>
            <a:pPr algn="ctr"/>
            <a:r>
              <a:rPr lang="en-US" altLang="ko-KR" sz="1400" dirty="0"/>
              <a:t>(SL</a:t>
            </a:r>
            <a:r>
              <a:rPr lang="ko-KR" altLang="en-US" sz="1400" dirty="0"/>
              <a:t> 벤피카</a:t>
            </a:r>
            <a:r>
              <a:rPr lang="en-US" altLang="ko-KR" sz="1400" dirty="0"/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dirty="0"/>
              <a:t>카일 워커</a:t>
            </a:r>
            <a:endParaRPr lang="en-US" altLang="ko-KR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토트넘 </a:t>
            </a:r>
            <a:r>
              <a:rPr lang="ko-KR" altLang="en-US" sz="1400" dirty="0" err="1"/>
              <a:t>홋스퍼</a:t>
            </a:r>
            <a:r>
              <a:rPr lang="ko-KR" altLang="en-US" sz="1400" dirty="0"/>
              <a:t> </a:t>
            </a:r>
            <a:r>
              <a:rPr lang="en-US" altLang="ko-KR" sz="1400" dirty="0"/>
              <a:t>FC)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4939148" y="54005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주요영입선수명단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풀백 세대교체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다비드 실바 대체자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베르나르두</a:t>
            </a:r>
            <a:r>
              <a:rPr lang="ko-KR" altLang="en-US" dirty="0"/>
              <a:t> 실바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골키퍼 영입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493562" y="5400524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특징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맨체스터 시티 FC - 나무위키">
            <a:extLst>
              <a:ext uri="{FF2B5EF4-FFF2-40B4-BE49-F238E27FC236}">
                <a16:creationId xmlns:a16="http://schemas.microsoft.com/office/drawing/2014/main" id="{AC860D4F-6300-5C1B-E24C-ACE8CE03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006" y="345588"/>
            <a:ext cx="1061684" cy="106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77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806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나폴리 </a:t>
            </a:r>
            <a:r>
              <a:rPr lang="en-US" altLang="ko-KR" sz="4400" spc="-300" dirty="0">
                <a:solidFill>
                  <a:schemeClr val="accent4"/>
                </a:solidFill>
              </a:rPr>
              <a:t>vs</a:t>
            </a:r>
            <a:r>
              <a:rPr lang="ko-KR" altLang="en-US" sz="4400" spc="-300" dirty="0">
                <a:solidFill>
                  <a:schemeClr val="accent4"/>
                </a:solidFill>
              </a:rPr>
              <a:t> 맨체스터 시티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16E728-C75B-4C8D-9DE2-67BFA17F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487053"/>
              </p:ext>
            </p:extLst>
          </p:nvPr>
        </p:nvGraphicFramePr>
        <p:xfrm>
          <a:off x="522783" y="1757889"/>
          <a:ext cx="11130501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16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나폴리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VS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맨체스터 시티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13-2-0,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41 points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Record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14-1-0,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43 points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32-4-2, 100 points (2.63 per game)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7-1-0,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22 points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Home Record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7-1-0,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22 points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16-2-1, 50 points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6-1-0, 19 points</a:t>
                      </a:r>
                      <a:endParaRPr lang="ko-KR" altLang="en-US" sz="2200" spc="-15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lt"/>
                          <a:ea typeface="+mn-ea"/>
                        </a:rPr>
                        <a:t>Away</a:t>
                      </a:r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lt"/>
                          <a:ea typeface="+mn-ea"/>
                        </a:rPr>
                        <a:t>Record</a:t>
                      </a:r>
                      <a:endParaRPr lang="ko-KR" altLang="en-US" sz="2200" spc="-150" dirty="0">
                        <a:solidFill>
                          <a:schemeClr val="tx1">
                            <a:lumMod val="75000"/>
                          </a:schemeClr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7-0-0,</a:t>
                      </a:r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21 points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16-2-1, 50 points</a:t>
                      </a:r>
                      <a:endParaRPr lang="ko-KR" altLang="en-US" sz="1600" spc="-15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37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(2.47 per game)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Goals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46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(3.06 per game)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106 (2.79 per game)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(0.80 per game)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Goals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j-lt"/>
                          <a:ea typeface="+mn-ea"/>
                        </a:rPr>
                        <a:t>Against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(0.66 per game)</a:t>
                      </a:r>
                    </a:p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27 (0.71 per game)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61637A-83E1-F93B-392E-749F4045A4F0}"/>
              </a:ext>
            </a:extLst>
          </p:cNvPr>
          <p:cNvGrpSpPr/>
          <p:nvPr/>
        </p:nvGrpSpPr>
        <p:grpSpPr>
          <a:xfrm>
            <a:off x="995779" y="630319"/>
            <a:ext cx="10200442" cy="5457034"/>
            <a:chOff x="2074447" y="1668847"/>
            <a:chExt cx="8043106" cy="4418506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AB0171D-4F0F-47DF-BE75-269F940DC088}"/>
                </a:ext>
              </a:extLst>
            </p:cNvPr>
            <p:cNvSpPr/>
            <p:nvPr/>
          </p:nvSpPr>
          <p:spPr>
            <a:xfrm>
              <a:off x="4951335" y="1668847"/>
              <a:ext cx="2289329" cy="1144664"/>
            </a:xfrm>
            <a:custGeom>
              <a:avLst/>
              <a:gdLst>
                <a:gd name="connsiteX0" fmla="*/ 0 w 2289329"/>
                <a:gd name="connsiteY0" fmla="*/ 114466 h 1144664"/>
                <a:gd name="connsiteX1" fmla="*/ 114466 w 2289329"/>
                <a:gd name="connsiteY1" fmla="*/ 0 h 1144664"/>
                <a:gd name="connsiteX2" fmla="*/ 2174863 w 2289329"/>
                <a:gd name="connsiteY2" fmla="*/ 0 h 1144664"/>
                <a:gd name="connsiteX3" fmla="*/ 2289329 w 2289329"/>
                <a:gd name="connsiteY3" fmla="*/ 114466 h 1144664"/>
                <a:gd name="connsiteX4" fmla="*/ 2289329 w 2289329"/>
                <a:gd name="connsiteY4" fmla="*/ 1030198 h 1144664"/>
                <a:gd name="connsiteX5" fmla="*/ 2174863 w 2289329"/>
                <a:gd name="connsiteY5" fmla="*/ 1144664 h 1144664"/>
                <a:gd name="connsiteX6" fmla="*/ 114466 w 2289329"/>
                <a:gd name="connsiteY6" fmla="*/ 1144664 h 1144664"/>
                <a:gd name="connsiteX7" fmla="*/ 0 w 2289329"/>
                <a:gd name="connsiteY7" fmla="*/ 1030198 h 1144664"/>
                <a:gd name="connsiteX8" fmla="*/ 0 w 2289329"/>
                <a:gd name="connsiteY8" fmla="*/ 114466 h 114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9329" h="1144664">
                  <a:moveTo>
                    <a:pt x="0" y="114466"/>
                  </a:moveTo>
                  <a:cubicBezTo>
                    <a:pt x="0" y="51248"/>
                    <a:pt x="51248" y="0"/>
                    <a:pt x="114466" y="0"/>
                  </a:cubicBezTo>
                  <a:lnTo>
                    <a:pt x="2174863" y="0"/>
                  </a:lnTo>
                  <a:cubicBezTo>
                    <a:pt x="2238081" y="0"/>
                    <a:pt x="2289329" y="51248"/>
                    <a:pt x="2289329" y="114466"/>
                  </a:cubicBezTo>
                  <a:lnTo>
                    <a:pt x="2289329" y="1030198"/>
                  </a:lnTo>
                  <a:cubicBezTo>
                    <a:pt x="2289329" y="1093416"/>
                    <a:pt x="2238081" y="1144664"/>
                    <a:pt x="2174863" y="1144664"/>
                  </a:cubicBezTo>
                  <a:lnTo>
                    <a:pt x="114466" y="1144664"/>
                  </a:lnTo>
                  <a:cubicBezTo>
                    <a:pt x="51248" y="1144664"/>
                    <a:pt x="0" y="1093416"/>
                    <a:pt x="0" y="1030198"/>
                  </a:cubicBezTo>
                  <a:lnTo>
                    <a:pt x="0" y="1144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736" tIns="189736" rIns="189736" bIns="189736" numCol="1" spcCol="1270" anchor="ctr" anchorCtr="0">
              <a:noAutofit/>
            </a:bodyPr>
            <a:lstStyle/>
            <a:p>
              <a:pPr marL="0" lvl="0" indent="0" algn="ctr" defTabSz="1822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kern="1200" dirty="0" err="1"/>
                <a:t>삐그덕대는</a:t>
              </a:r>
              <a:r>
                <a:rPr lang="ko-KR" altLang="en-US" kern="1200" dirty="0"/>
                <a:t> </a:t>
              </a:r>
              <a:r>
                <a:rPr lang="ko-KR" altLang="en-US" dirty="0"/>
                <a:t>경쟁팀들</a:t>
              </a:r>
              <a:endParaRPr lang="ko-KR" altLang="en-US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DD75D16-1453-4B75-95D5-5055B629385C}"/>
                </a:ext>
              </a:extLst>
            </p:cNvPr>
            <p:cNvSpPr/>
            <p:nvPr/>
          </p:nvSpPr>
          <p:spPr>
            <a:xfrm>
              <a:off x="7828224" y="4942689"/>
              <a:ext cx="2289329" cy="1144664"/>
            </a:xfrm>
            <a:custGeom>
              <a:avLst/>
              <a:gdLst>
                <a:gd name="connsiteX0" fmla="*/ 0 w 2289329"/>
                <a:gd name="connsiteY0" fmla="*/ 114466 h 1144664"/>
                <a:gd name="connsiteX1" fmla="*/ 114466 w 2289329"/>
                <a:gd name="connsiteY1" fmla="*/ 0 h 1144664"/>
                <a:gd name="connsiteX2" fmla="*/ 2174863 w 2289329"/>
                <a:gd name="connsiteY2" fmla="*/ 0 h 1144664"/>
                <a:gd name="connsiteX3" fmla="*/ 2289329 w 2289329"/>
                <a:gd name="connsiteY3" fmla="*/ 114466 h 1144664"/>
                <a:gd name="connsiteX4" fmla="*/ 2289329 w 2289329"/>
                <a:gd name="connsiteY4" fmla="*/ 1030198 h 1144664"/>
                <a:gd name="connsiteX5" fmla="*/ 2174863 w 2289329"/>
                <a:gd name="connsiteY5" fmla="*/ 1144664 h 1144664"/>
                <a:gd name="connsiteX6" fmla="*/ 114466 w 2289329"/>
                <a:gd name="connsiteY6" fmla="*/ 1144664 h 1144664"/>
                <a:gd name="connsiteX7" fmla="*/ 0 w 2289329"/>
                <a:gd name="connsiteY7" fmla="*/ 1030198 h 1144664"/>
                <a:gd name="connsiteX8" fmla="*/ 0 w 2289329"/>
                <a:gd name="connsiteY8" fmla="*/ 114466 h 114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9329" h="1144664">
                  <a:moveTo>
                    <a:pt x="0" y="114466"/>
                  </a:moveTo>
                  <a:cubicBezTo>
                    <a:pt x="0" y="51248"/>
                    <a:pt x="51248" y="0"/>
                    <a:pt x="114466" y="0"/>
                  </a:cubicBezTo>
                  <a:lnTo>
                    <a:pt x="2174863" y="0"/>
                  </a:lnTo>
                  <a:cubicBezTo>
                    <a:pt x="2238081" y="0"/>
                    <a:pt x="2289329" y="51248"/>
                    <a:pt x="2289329" y="114466"/>
                  </a:cubicBezTo>
                  <a:lnTo>
                    <a:pt x="2289329" y="1030198"/>
                  </a:lnTo>
                  <a:cubicBezTo>
                    <a:pt x="2289329" y="1093416"/>
                    <a:pt x="2238081" y="1144664"/>
                    <a:pt x="2174863" y="1144664"/>
                  </a:cubicBezTo>
                  <a:lnTo>
                    <a:pt x="114466" y="1144664"/>
                  </a:lnTo>
                  <a:cubicBezTo>
                    <a:pt x="51248" y="1144664"/>
                    <a:pt x="0" y="1093416"/>
                    <a:pt x="0" y="1030198"/>
                  </a:cubicBezTo>
                  <a:lnTo>
                    <a:pt x="0" y="1144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736" tIns="189736" rIns="189736" bIns="189736" numCol="1" spcCol="1270" anchor="ctr" anchorCtr="0">
              <a:noAutofit/>
            </a:bodyPr>
            <a:lstStyle/>
            <a:p>
              <a:pPr marL="0" lvl="0" indent="0" algn="ctr" defTabSz="1822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kern="1200" dirty="0"/>
                <a:t>월드컵 기간동안 쉬는</a:t>
              </a:r>
              <a:endParaRPr lang="en-US" altLang="ko-KR" kern="1200" dirty="0"/>
            </a:p>
            <a:p>
              <a:pPr marL="0" lvl="0" indent="0" algn="ctr" defTabSz="1822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/>
                <a:t>나폴리 선수들</a:t>
              </a:r>
              <a:endParaRPr lang="ko-KR" altLang="en-US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D6EBDAB-1FA5-4D3F-88C9-E5113903EEB1}"/>
                </a:ext>
              </a:extLst>
            </p:cNvPr>
            <p:cNvSpPr/>
            <p:nvPr/>
          </p:nvSpPr>
          <p:spPr>
            <a:xfrm>
              <a:off x="2074447" y="4942689"/>
              <a:ext cx="2289329" cy="1144664"/>
            </a:xfrm>
            <a:custGeom>
              <a:avLst/>
              <a:gdLst>
                <a:gd name="connsiteX0" fmla="*/ 0 w 2289329"/>
                <a:gd name="connsiteY0" fmla="*/ 114466 h 1144664"/>
                <a:gd name="connsiteX1" fmla="*/ 114466 w 2289329"/>
                <a:gd name="connsiteY1" fmla="*/ 0 h 1144664"/>
                <a:gd name="connsiteX2" fmla="*/ 2174863 w 2289329"/>
                <a:gd name="connsiteY2" fmla="*/ 0 h 1144664"/>
                <a:gd name="connsiteX3" fmla="*/ 2289329 w 2289329"/>
                <a:gd name="connsiteY3" fmla="*/ 114466 h 1144664"/>
                <a:gd name="connsiteX4" fmla="*/ 2289329 w 2289329"/>
                <a:gd name="connsiteY4" fmla="*/ 1030198 h 1144664"/>
                <a:gd name="connsiteX5" fmla="*/ 2174863 w 2289329"/>
                <a:gd name="connsiteY5" fmla="*/ 1144664 h 1144664"/>
                <a:gd name="connsiteX6" fmla="*/ 114466 w 2289329"/>
                <a:gd name="connsiteY6" fmla="*/ 1144664 h 1144664"/>
                <a:gd name="connsiteX7" fmla="*/ 0 w 2289329"/>
                <a:gd name="connsiteY7" fmla="*/ 1030198 h 1144664"/>
                <a:gd name="connsiteX8" fmla="*/ 0 w 2289329"/>
                <a:gd name="connsiteY8" fmla="*/ 114466 h 114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9329" h="1144664">
                  <a:moveTo>
                    <a:pt x="0" y="114466"/>
                  </a:moveTo>
                  <a:cubicBezTo>
                    <a:pt x="0" y="51248"/>
                    <a:pt x="51248" y="0"/>
                    <a:pt x="114466" y="0"/>
                  </a:cubicBezTo>
                  <a:lnTo>
                    <a:pt x="2174863" y="0"/>
                  </a:lnTo>
                  <a:cubicBezTo>
                    <a:pt x="2238081" y="0"/>
                    <a:pt x="2289329" y="51248"/>
                    <a:pt x="2289329" y="114466"/>
                  </a:cubicBezTo>
                  <a:lnTo>
                    <a:pt x="2289329" y="1030198"/>
                  </a:lnTo>
                  <a:cubicBezTo>
                    <a:pt x="2289329" y="1093416"/>
                    <a:pt x="2238081" y="1144664"/>
                    <a:pt x="2174863" y="1144664"/>
                  </a:cubicBezTo>
                  <a:lnTo>
                    <a:pt x="114466" y="1144664"/>
                  </a:lnTo>
                  <a:cubicBezTo>
                    <a:pt x="51248" y="1144664"/>
                    <a:pt x="0" y="1093416"/>
                    <a:pt x="0" y="1030198"/>
                  </a:cubicBezTo>
                  <a:lnTo>
                    <a:pt x="0" y="1144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736" tIns="189736" rIns="189736" bIns="189736" numCol="1" spcCol="1270" anchor="ctr" anchorCtr="0">
              <a:noAutofit/>
            </a:bodyPr>
            <a:lstStyle/>
            <a:p>
              <a:pPr marL="0" lvl="0" indent="0" algn="ctr" defTabSz="1822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kern="1200" dirty="0"/>
                <a:t>국밥보다 높은 가성비를</a:t>
              </a:r>
              <a:endParaRPr lang="en-US" altLang="ko-KR" kern="1200" dirty="0"/>
            </a:p>
            <a:p>
              <a:pPr marL="0" lvl="0" indent="0" algn="ctr" defTabSz="1822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/>
                <a:t>보여주는 이적생들</a:t>
              </a:r>
              <a:endParaRPr lang="ko-KR" altLang="en-US" kern="1200" dirty="0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AC74D01-4089-4A7F-8452-43AFEC540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5771" y="3081132"/>
              <a:ext cx="1356898" cy="145111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40C61DA-438A-4A89-90FF-50A117CA4E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15990" y="3081132"/>
              <a:ext cx="1356898" cy="145111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1DB75A0-8282-4AA2-8DF6-C84F4BE2FE38}"/>
                </a:ext>
              </a:extLst>
            </p:cNvPr>
            <p:cNvCxnSpPr>
              <a:cxnSpLocks/>
            </p:cNvCxnSpPr>
            <p:nvPr/>
          </p:nvCxnSpPr>
          <p:spPr>
            <a:xfrm>
              <a:off x="4760843" y="5515021"/>
              <a:ext cx="2733261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김민재 세리에A 진짜 유일한 선수!” 14경기 만에 전세계 탑 10에 든 김민재 리그 우승 이미 확정된 진짜 이유! - YouTube">
            <a:extLst>
              <a:ext uri="{FF2B5EF4-FFF2-40B4-BE49-F238E27FC236}">
                <a16:creationId xmlns:a16="http://schemas.microsoft.com/office/drawing/2014/main" id="{C2C2A971-220D-03D8-D14F-D252CC03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32" y="2596000"/>
            <a:ext cx="3693594" cy="207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3FFB86-8E54-4295-B488-7770DB8E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3579127" y="1066800"/>
            <a:ext cx="5033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Thank you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22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우승 목마른 토트넘, 손흥민과 함께 '무관의 한' 풀까 | 일요신문">
            <a:extLst>
              <a:ext uri="{FF2B5EF4-FFF2-40B4-BE49-F238E27FC236}">
                <a16:creationId xmlns:a16="http://schemas.microsoft.com/office/drawing/2014/main" id="{543187BE-67F6-5E31-81DB-FA3839A4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45" y="2202748"/>
            <a:ext cx="3861083" cy="245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oulibaly dal Napoli al Chelsea: «Se vincono lo scudetto è anche mio»-  Corriere.it">
            <a:extLst>
              <a:ext uri="{FF2B5EF4-FFF2-40B4-BE49-F238E27FC236}">
                <a16:creationId xmlns:a16="http://schemas.microsoft.com/office/drawing/2014/main" id="{716E2332-1AE7-31D6-25FD-BB77DECE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31" y="1890653"/>
            <a:ext cx="3647453" cy="272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9915D8-7411-E89E-3EAB-AF575FBF4A92}"/>
              </a:ext>
            </a:extLst>
          </p:cNvPr>
          <p:cNvSpPr txBox="1"/>
          <p:nvPr/>
        </p:nvSpPr>
        <p:spPr>
          <a:xfrm>
            <a:off x="2614840" y="4791906"/>
            <a:ext cx="261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손흥민과 </a:t>
            </a:r>
            <a:r>
              <a:rPr lang="ko-KR" altLang="en-US"/>
              <a:t>토트넘의 무관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B5AFC-A063-622D-FF7E-271034BC9B17}"/>
              </a:ext>
            </a:extLst>
          </p:cNvPr>
          <p:cNvSpPr txBox="1"/>
          <p:nvPr/>
        </p:nvSpPr>
        <p:spPr>
          <a:xfrm>
            <a:off x="6954511" y="4703366"/>
            <a:ext cx="261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폴전드</a:t>
            </a:r>
            <a:r>
              <a:rPr lang="ko-KR" altLang="en-US" dirty="0"/>
              <a:t> </a:t>
            </a:r>
            <a:r>
              <a:rPr lang="ko-KR" altLang="en-US" dirty="0" err="1"/>
              <a:t>쿨리발리의</a:t>
            </a:r>
            <a:r>
              <a:rPr lang="ko-KR" altLang="en-US" dirty="0"/>
              <a:t> 이적</a:t>
            </a:r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4937570" cy="1292661"/>
            <a:chOff x="901700" y="2721114"/>
            <a:chExt cx="4937570" cy="12926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4937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/>
                <a:t>AC</a:t>
              </a:r>
              <a:r>
                <a:rPr lang="ko-KR" altLang="en-US" sz="2800" spc="-300" dirty="0"/>
                <a:t>밀란</a:t>
              </a:r>
              <a:r>
                <a:rPr lang="en-US" altLang="ko-KR" sz="2800" spc="-300" dirty="0"/>
                <a:t>, </a:t>
              </a:r>
              <a:r>
                <a:rPr lang="ko-KR" altLang="en-US" sz="2800" spc="-300" dirty="0" err="1"/>
                <a:t>유벤투스</a:t>
              </a:r>
              <a:r>
                <a:rPr lang="en-US" altLang="ko-KR" sz="2800" spc="-300" dirty="0"/>
                <a:t>, </a:t>
              </a:r>
              <a:r>
                <a:rPr lang="ko-KR" altLang="en-US" sz="2800" spc="-300" dirty="0" err="1"/>
                <a:t>인테르의</a:t>
              </a:r>
              <a:r>
                <a:rPr lang="ko-KR" altLang="en-US" sz="2800" spc="-300" dirty="0"/>
                <a:t> 부진</a:t>
              </a:r>
              <a:r>
                <a:rPr lang="en-US" altLang="ko-KR" sz="2800" spc="-300" dirty="0"/>
                <a:t>?</a:t>
              </a:r>
              <a:endParaRPr lang="ko-KR" altLang="en-US" sz="28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8A6036E-B58D-1782-2ACB-11035D68A952}"/>
              </a:ext>
            </a:extLst>
          </p:cNvPr>
          <p:cNvSpPr/>
          <p:nvPr/>
        </p:nvSpPr>
        <p:spPr>
          <a:xfrm>
            <a:off x="2388096" y="1606869"/>
            <a:ext cx="2405842" cy="2405842"/>
          </a:xfrm>
          <a:custGeom>
            <a:avLst/>
            <a:gdLst>
              <a:gd name="connsiteX0" fmla="*/ 0 w 2405842"/>
              <a:gd name="connsiteY0" fmla="*/ 2405842 h 2405842"/>
              <a:gd name="connsiteX1" fmla="*/ 1202921 w 2405842"/>
              <a:gd name="connsiteY1" fmla="*/ 0 h 2405842"/>
              <a:gd name="connsiteX2" fmla="*/ 2405842 w 2405842"/>
              <a:gd name="connsiteY2" fmla="*/ 2405842 h 2405842"/>
              <a:gd name="connsiteX3" fmla="*/ 0 w 2405842"/>
              <a:gd name="connsiteY3" fmla="*/ 2405842 h 240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842" h="2405842">
                <a:moveTo>
                  <a:pt x="0" y="2405842"/>
                </a:moveTo>
                <a:lnTo>
                  <a:pt x="1202921" y="0"/>
                </a:lnTo>
                <a:lnTo>
                  <a:pt x="2405842" y="2405842"/>
                </a:lnTo>
                <a:lnTo>
                  <a:pt x="0" y="2405842"/>
                </a:lnTo>
                <a:close/>
              </a:path>
            </a:pathLst>
          </a:custGeom>
          <a:blipFill rotWithShape="0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011" tIns="1412471" rIns="811010" bIns="209550" numCol="1" spcCol="1270" anchor="ctr" anchorCtr="0">
            <a:noAutofit/>
          </a:bodyPr>
          <a:lstStyle/>
          <a:p>
            <a:pPr marL="0" lvl="0" indent="0" algn="ctr" defTabSz="2444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5500" kern="1200" dirty="0"/>
              <a:t> </a:t>
            </a:r>
            <a:endParaRPr lang="ko-KR" altLang="en-US" sz="5500" kern="1200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B200743-1BC1-CC7F-646A-DC55269501C9}"/>
              </a:ext>
            </a:extLst>
          </p:cNvPr>
          <p:cNvSpPr/>
          <p:nvPr/>
        </p:nvSpPr>
        <p:spPr>
          <a:xfrm>
            <a:off x="1185175" y="4012711"/>
            <a:ext cx="2405842" cy="2405842"/>
          </a:xfrm>
          <a:custGeom>
            <a:avLst/>
            <a:gdLst>
              <a:gd name="connsiteX0" fmla="*/ 0 w 2405842"/>
              <a:gd name="connsiteY0" fmla="*/ 2405842 h 2405842"/>
              <a:gd name="connsiteX1" fmla="*/ 1202921 w 2405842"/>
              <a:gd name="connsiteY1" fmla="*/ 0 h 2405842"/>
              <a:gd name="connsiteX2" fmla="*/ 2405842 w 2405842"/>
              <a:gd name="connsiteY2" fmla="*/ 2405842 h 2405842"/>
              <a:gd name="connsiteX3" fmla="*/ 0 w 2405842"/>
              <a:gd name="connsiteY3" fmla="*/ 2405842 h 240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842" h="2405842">
                <a:moveTo>
                  <a:pt x="0" y="2405842"/>
                </a:moveTo>
                <a:lnTo>
                  <a:pt x="1202921" y="0"/>
                </a:lnTo>
                <a:lnTo>
                  <a:pt x="2405842" y="2405842"/>
                </a:lnTo>
                <a:lnTo>
                  <a:pt x="0" y="2405842"/>
                </a:lnTo>
                <a:close/>
              </a:path>
            </a:pathLst>
          </a:custGeom>
          <a:blipFill rotWithShape="0">
            <a:blip r:embed="rId3"/>
            <a:srcRect/>
            <a:stretch>
              <a:fillRect t="-5000" b="-5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011" tIns="1412471" rIns="811010" bIns="209550" numCol="1" spcCol="1270" anchor="ctr" anchorCtr="0">
            <a:noAutofit/>
          </a:bodyPr>
          <a:lstStyle/>
          <a:p>
            <a:pPr marL="0" lvl="0" indent="0" algn="ctr" defTabSz="2444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5500" kern="1200" dirty="0"/>
              <a:t> </a:t>
            </a:r>
            <a:endParaRPr lang="ko-KR" altLang="en-US" sz="5500" kern="120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4B80F4C-3F38-F2FC-AE6F-AD3E188C790F}"/>
              </a:ext>
            </a:extLst>
          </p:cNvPr>
          <p:cNvSpPr/>
          <p:nvPr/>
        </p:nvSpPr>
        <p:spPr>
          <a:xfrm>
            <a:off x="2388096" y="4012710"/>
            <a:ext cx="2405842" cy="2405843"/>
          </a:xfrm>
          <a:custGeom>
            <a:avLst/>
            <a:gdLst>
              <a:gd name="connsiteX0" fmla="*/ 0 w 2405842"/>
              <a:gd name="connsiteY0" fmla="*/ 2405842 h 2405842"/>
              <a:gd name="connsiteX1" fmla="*/ 1202921 w 2405842"/>
              <a:gd name="connsiteY1" fmla="*/ 0 h 2405842"/>
              <a:gd name="connsiteX2" fmla="*/ 2405842 w 2405842"/>
              <a:gd name="connsiteY2" fmla="*/ 2405842 h 2405842"/>
              <a:gd name="connsiteX3" fmla="*/ 0 w 2405842"/>
              <a:gd name="connsiteY3" fmla="*/ 2405842 h 240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842" h="2405842">
                <a:moveTo>
                  <a:pt x="2405842" y="0"/>
                </a:moveTo>
                <a:lnTo>
                  <a:pt x="1202921" y="2405842"/>
                </a:lnTo>
                <a:lnTo>
                  <a:pt x="0" y="0"/>
                </a:lnTo>
                <a:lnTo>
                  <a:pt x="2405842" y="0"/>
                </a:lnTo>
                <a:close/>
              </a:path>
            </a:pathLst>
          </a:custGeom>
          <a:blipFill rotWithShape="0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010" tIns="209551" rIns="811011" bIns="1412471" numCol="1" spcCol="1270" anchor="ctr" anchorCtr="0">
            <a:noAutofit/>
          </a:bodyPr>
          <a:lstStyle/>
          <a:p>
            <a:pPr marL="0" lvl="0" indent="0" algn="ctr" defTabSz="2444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5500" kern="1200" dirty="0"/>
              <a:t> </a:t>
            </a:r>
            <a:endParaRPr lang="ko-KR" altLang="en-US" sz="5500" kern="1200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B6A7034-3FD2-DE3B-297F-F70BDBD3D6D3}"/>
              </a:ext>
            </a:extLst>
          </p:cNvPr>
          <p:cNvSpPr/>
          <p:nvPr/>
        </p:nvSpPr>
        <p:spPr>
          <a:xfrm>
            <a:off x="3591017" y="4012711"/>
            <a:ext cx="2405842" cy="2405842"/>
          </a:xfrm>
          <a:custGeom>
            <a:avLst/>
            <a:gdLst>
              <a:gd name="connsiteX0" fmla="*/ 0 w 2405842"/>
              <a:gd name="connsiteY0" fmla="*/ 2405842 h 2405842"/>
              <a:gd name="connsiteX1" fmla="*/ 1202921 w 2405842"/>
              <a:gd name="connsiteY1" fmla="*/ 0 h 2405842"/>
              <a:gd name="connsiteX2" fmla="*/ 2405842 w 2405842"/>
              <a:gd name="connsiteY2" fmla="*/ 2405842 h 2405842"/>
              <a:gd name="connsiteX3" fmla="*/ 0 w 2405842"/>
              <a:gd name="connsiteY3" fmla="*/ 2405842 h 240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842" h="2405842">
                <a:moveTo>
                  <a:pt x="0" y="2405842"/>
                </a:moveTo>
                <a:lnTo>
                  <a:pt x="1202921" y="0"/>
                </a:lnTo>
                <a:lnTo>
                  <a:pt x="2405842" y="2405842"/>
                </a:lnTo>
                <a:lnTo>
                  <a:pt x="0" y="2405842"/>
                </a:lnTo>
                <a:close/>
              </a:path>
            </a:pathLst>
          </a:custGeom>
          <a:blipFill rotWithShape="0">
            <a:blip r:embed="rId5"/>
            <a:srcRect/>
            <a:stretch>
              <a:fillRect t="-7000" b="-7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011" tIns="1412471" rIns="811010" bIns="209550" numCol="1" spcCol="1270" anchor="ctr" anchorCtr="0">
            <a:noAutofit/>
          </a:bodyPr>
          <a:lstStyle/>
          <a:p>
            <a:pPr marL="0" lvl="0" indent="0" algn="ctr" defTabSz="2444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5500" kern="1200" dirty="0"/>
              <a:t> </a:t>
            </a:r>
            <a:endParaRPr lang="ko-KR" altLang="en-US" sz="5500" kern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6504263" y="3591469"/>
            <a:ext cx="5270520" cy="2731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주전 골키퍼 </a:t>
            </a:r>
            <a:r>
              <a:rPr lang="ko-KR" altLang="en-US" sz="1600" spc="-150" dirty="0" err="1">
                <a:latin typeface="+mn-ea"/>
              </a:rPr>
              <a:t>메냥의</a:t>
            </a:r>
            <a:r>
              <a:rPr lang="ko-KR" altLang="en-US" sz="1600" spc="-150" dirty="0">
                <a:latin typeface="+mn-ea"/>
              </a:rPr>
              <a:t> 부상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+mn-ea"/>
              </a:rPr>
              <a:t>플로렌치가</a:t>
            </a:r>
            <a:r>
              <a:rPr lang="ko-KR" altLang="en-US" sz="1600" spc="-150" dirty="0">
                <a:latin typeface="+mn-ea"/>
              </a:rPr>
              <a:t> 가장 먼저 부상을 당한 뒤</a:t>
            </a:r>
            <a:r>
              <a:rPr lang="en-US" altLang="ko-KR" sz="1600" spc="-150" dirty="0">
                <a:latin typeface="+mn-ea"/>
              </a:rPr>
              <a:t>(5</a:t>
            </a:r>
            <a:r>
              <a:rPr lang="ko-KR" altLang="en-US" sz="1600" spc="-150" dirty="0">
                <a:latin typeface="+mn-ea"/>
              </a:rPr>
              <a:t>라운드</a:t>
            </a:r>
            <a:r>
              <a:rPr lang="en-US" altLang="ko-KR" sz="1600" spc="-150" dirty="0"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+mn-ea"/>
              </a:rPr>
              <a:t>칼라브리아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(9</a:t>
            </a:r>
            <a:r>
              <a:rPr lang="ko-KR" altLang="en-US" sz="1600" spc="-150" dirty="0">
                <a:latin typeface="+mn-ea"/>
              </a:rPr>
              <a:t>라운드</a:t>
            </a:r>
            <a:r>
              <a:rPr lang="en-US" altLang="ko-KR" sz="1600" spc="-150" dirty="0">
                <a:latin typeface="+mn-ea"/>
              </a:rPr>
              <a:t>), </a:t>
            </a:r>
            <a:r>
              <a:rPr lang="ko-KR" altLang="en-US" sz="1600" spc="-150" dirty="0" err="1">
                <a:latin typeface="+mn-ea"/>
              </a:rPr>
              <a:t>데스트</a:t>
            </a:r>
            <a:r>
              <a:rPr lang="ko-KR" altLang="en-US" sz="1600" spc="-150" dirty="0">
                <a:latin typeface="+mn-ea"/>
              </a:rPr>
              <a:t> 순서대로 부상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+mn-ea"/>
              </a:rPr>
              <a:t>데스트는</a:t>
            </a:r>
            <a:r>
              <a:rPr lang="ko-KR" altLang="en-US" sz="1600" spc="-150" dirty="0">
                <a:latin typeface="+mn-ea"/>
              </a:rPr>
              <a:t> 부상 복귀 후 </a:t>
            </a:r>
            <a:r>
              <a:rPr lang="ko-KR" altLang="en-US" sz="1600" spc="-150" dirty="0" err="1">
                <a:latin typeface="+mn-ea"/>
              </a:rPr>
              <a:t>벤치행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latin typeface="+mn-ea"/>
              </a:rPr>
              <a:t>사진 순서대로 </a:t>
            </a:r>
            <a:r>
              <a:rPr lang="ko-KR" altLang="en-US" sz="1400" spc="-150" dirty="0" err="1">
                <a:latin typeface="+mn-ea"/>
              </a:rPr>
              <a:t>메냥</a:t>
            </a:r>
            <a:r>
              <a:rPr lang="en-US" altLang="ko-KR" sz="1400" spc="-150" dirty="0">
                <a:latin typeface="+mn-ea"/>
              </a:rPr>
              <a:t>, </a:t>
            </a:r>
            <a:r>
              <a:rPr lang="ko-KR" altLang="en-US" sz="1400" spc="-150" dirty="0" err="1">
                <a:latin typeface="+mn-ea"/>
              </a:rPr>
              <a:t>칼라브리아</a:t>
            </a:r>
            <a:r>
              <a:rPr lang="en-US" altLang="ko-KR" sz="1400" spc="-150" dirty="0">
                <a:latin typeface="+mn-ea"/>
              </a:rPr>
              <a:t>, </a:t>
            </a:r>
            <a:r>
              <a:rPr lang="ko-KR" altLang="en-US" sz="1400" spc="-150" dirty="0" err="1">
                <a:latin typeface="+mn-ea"/>
              </a:rPr>
              <a:t>데스트</a:t>
            </a:r>
            <a:r>
              <a:rPr lang="en-US" altLang="ko-KR" sz="1400" spc="-150" dirty="0">
                <a:latin typeface="+mn-ea"/>
              </a:rPr>
              <a:t>, </a:t>
            </a:r>
            <a:r>
              <a:rPr lang="ko-KR" altLang="en-US" sz="1400" spc="-150" dirty="0" err="1">
                <a:latin typeface="+mn-ea"/>
              </a:rPr>
              <a:t>플로렌치</a:t>
            </a:r>
            <a:endParaRPr lang="en-US" altLang="ko-KR" sz="14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6504263" y="2705686"/>
            <a:ext cx="4940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수비 자원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 중에서도 오른쪽 풀백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D9C284-3E69-97EB-F14D-D28856D8C42D}"/>
              </a:ext>
            </a:extLst>
          </p:cNvPr>
          <p:cNvGrpSpPr/>
          <p:nvPr/>
        </p:nvGrpSpPr>
        <p:grpSpPr>
          <a:xfrm>
            <a:off x="1676400" y="116874"/>
            <a:ext cx="5288943" cy="1196092"/>
            <a:chOff x="1676400" y="116874"/>
            <a:chExt cx="5288943" cy="11960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330200"/>
              <a:ext cx="42130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4"/>
                  </a:solidFill>
                </a:rPr>
                <a:t>부상병동 </a:t>
              </a:r>
              <a:r>
                <a:rPr lang="en-US" altLang="ko-KR" sz="4400" spc="-300" dirty="0">
                  <a:solidFill>
                    <a:schemeClr val="accent4"/>
                  </a:solidFill>
                </a:rPr>
                <a:t>AC</a:t>
              </a:r>
              <a:r>
                <a:rPr lang="ko-KR" altLang="en-US" sz="4400" spc="-300" dirty="0">
                  <a:solidFill>
                    <a:schemeClr val="accent4"/>
                  </a:solidFill>
                </a:rPr>
                <a:t>밀란</a:t>
              </a:r>
            </a:p>
          </p:txBody>
        </p:sp>
        <p:pic>
          <p:nvPicPr>
            <p:cNvPr id="11" name="Picture 18" descr="A.C. Milan AC밀란">
              <a:extLst>
                <a:ext uri="{FF2B5EF4-FFF2-40B4-BE49-F238E27FC236}">
                  <a16:creationId xmlns:a16="http://schemas.microsoft.com/office/drawing/2014/main" id="{5DA15D4C-6B9B-F87C-95AC-8DD4E7E26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483" y="116874"/>
              <a:ext cx="1643860" cy="119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간담췌외과">
            <a:extLst>
              <a:ext uri="{FF2B5EF4-FFF2-40B4-BE49-F238E27FC236}">
                <a16:creationId xmlns:a16="http://schemas.microsoft.com/office/drawing/2014/main" id="{FB0D4F04-0E2D-EF1F-A049-1406D915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469" y="503366"/>
            <a:ext cx="4382869" cy="18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990671" y="5400524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/>
              <a:t>즐라탄</a:t>
            </a:r>
            <a:r>
              <a:rPr lang="en-US" altLang="ko-KR" sz="2400" spc="-300" dirty="0"/>
              <a:t>(1981</a:t>
            </a:r>
            <a:r>
              <a:rPr lang="ko-KR" altLang="en-US" sz="2400" spc="-300" dirty="0"/>
              <a:t>년생</a:t>
            </a:r>
            <a:r>
              <a:rPr lang="en-US" altLang="ko-KR" sz="2400" spc="-300" dirty="0"/>
              <a:t>, 41</a:t>
            </a:r>
            <a:r>
              <a:rPr lang="ko-KR" altLang="en-US" sz="2400" spc="-300" dirty="0"/>
              <a:t>세</a:t>
            </a:r>
            <a:r>
              <a:rPr lang="en-US" altLang="ko-KR" sz="2400" spc="-300" dirty="0"/>
              <a:t>)</a:t>
            </a:r>
            <a:endParaRPr lang="ko-KR" altLang="en-US" sz="24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8749095" y="2712882"/>
            <a:ext cx="3590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두 노장이 이끄는 공격진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즐라탄은</a:t>
            </a:r>
            <a:r>
              <a:rPr lang="ko-KR" altLang="en-US" sz="2000" dirty="0"/>
              <a:t> 수술로 인해</a:t>
            </a:r>
            <a:endParaRPr lang="en-US" altLang="ko-KR" sz="2000" dirty="0"/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월 복귀 예정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위 수성 자체가 대단한 성적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3536C8-4A6D-47AA-1C67-6E0D3A8A17DF}"/>
              </a:ext>
            </a:extLst>
          </p:cNvPr>
          <p:cNvGrpSpPr/>
          <p:nvPr/>
        </p:nvGrpSpPr>
        <p:grpSpPr>
          <a:xfrm>
            <a:off x="1676400" y="116874"/>
            <a:ext cx="5288943" cy="1196092"/>
            <a:chOff x="1676400" y="116874"/>
            <a:chExt cx="5288943" cy="11960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F82CDB-FCB5-9779-F4F6-AE7008916115}"/>
                </a:ext>
              </a:extLst>
            </p:cNvPr>
            <p:cNvSpPr txBox="1"/>
            <p:nvPr/>
          </p:nvSpPr>
          <p:spPr>
            <a:xfrm>
              <a:off x="1676400" y="330200"/>
              <a:ext cx="42130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4"/>
                  </a:solidFill>
                </a:rPr>
                <a:t>부상병동 </a:t>
              </a:r>
              <a:r>
                <a:rPr lang="en-US" altLang="ko-KR" sz="4400" spc="-300" dirty="0">
                  <a:solidFill>
                    <a:schemeClr val="accent4"/>
                  </a:solidFill>
                </a:rPr>
                <a:t>AC</a:t>
              </a:r>
              <a:r>
                <a:rPr lang="ko-KR" altLang="en-US" sz="4400" spc="-300" dirty="0">
                  <a:solidFill>
                    <a:schemeClr val="accent4"/>
                  </a:solidFill>
                </a:rPr>
                <a:t>밀란</a:t>
              </a:r>
            </a:p>
          </p:txBody>
        </p:sp>
        <p:pic>
          <p:nvPicPr>
            <p:cNvPr id="10" name="Picture 18" descr="A.C. Milan AC밀란">
              <a:extLst>
                <a:ext uri="{FF2B5EF4-FFF2-40B4-BE49-F238E27FC236}">
                  <a16:creationId xmlns:a16="http://schemas.microsoft.com/office/drawing/2014/main" id="{AD170103-FDDD-BF8F-CFA3-C038FD4B1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483" y="116874"/>
              <a:ext cx="1643860" cy="119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39세 즐라탄 6경기 10골AC밀란이 재계약 원하는 이유 | 한경닷컴">
            <a:extLst>
              <a:ext uri="{FF2B5EF4-FFF2-40B4-BE49-F238E27FC236}">
                <a16:creationId xmlns:a16="http://schemas.microsoft.com/office/drawing/2014/main" id="{6FE697C4-44DB-9684-D8B9-A282CB88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4" y="1985692"/>
            <a:ext cx="3848249" cy="30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역시 우승청부사' 지루, 밀란 1위에 올려놓는 '센스'">
            <a:extLst>
              <a:ext uri="{FF2B5EF4-FFF2-40B4-BE49-F238E27FC236}">
                <a16:creationId xmlns:a16="http://schemas.microsoft.com/office/drawing/2014/main" id="{2EB040DB-C9F1-03E2-8F21-DFB89838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06" y="2392293"/>
            <a:ext cx="4018492" cy="267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547188-A026-85F0-BBDA-DFA70BA9CE0F}"/>
              </a:ext>
            </a:extLst>
          </p:cNvPr>
          <p:cNvSpPr txBox="1"/>
          <p:nvPr/>
        </p:nvSpPr>
        <p:spPr>
          <a:xfrm>
            <a:off x="4714009" y="5400523"/>
            <a:ext cx="3719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/>
              <a:t>올리비에</a:t>
            </a:r>
            <a:r>
              <a:rPr lang="ko-KR" altLang="en-US" sz="2400" spc="-300" dirty="0"/>
              <a:t> </a:t>
            </a:r>
            <a:r>
              <a:rPr lang="ko-KR" altLang="en-US" sz="2400" spc="-300" dirty="0" err="1"/>
              <a:t>지루</a:t>
            </a:r>
            <a:r>
              <a:rPr lang="en-US" altLang="ko-KR" sz="2400" spc="-300" dirty="0"/>
              <a:t>(1986</a:t>
            </a:r>
            <a:r>
              <a:rPr lang="ko-KR" altLang="en-US" sz="2400" spc="-300" dirty="0"/>
              <a:t>년생</a:t>
            </a:r>
            <a:r>
              <a:rPr lang="en-US" altLang="ko-KR" sz="2400" spc="-300" dirty="0"/>
              <a:t>, 36</a:t>
            </a:r>
            <a:r>
              <a:rPr lang="ko-KR" altLang="en-US" sz="2400" spc="-300" dirty="0"/>
              <a:t>세</a:t>
            </a:r>
            <a:r>
              <a:rPr lang="en-US" altLang="ko-KR" sz="2400" spc="-300" dirty="0"/>
              <a:t>)</a:t>
            </a:r>
            <a:endParaRPr lang="ko-KR" altLang="en-US" sz="2400" spc="-300" dirty="0"/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8578544" y="2828835"/>
            <a:ext cx="3524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중원 선수가 없고</a:t>
            </a:r>
            <a:endParaRPr lang="en-US" altLang="ko-KR" sz="2400" dirty="0"/>
          </a:p>
          <a:p>
            <a:r>
              <a:rPr lang="ko-KR" altLang="en-US" sz="2400" dirty="0"/>
              <a:t>오직 </a:t>
            </a:r>
            <a:r>
              <a:rPr lang="ko-KR" altLang="en-US" sz="2400" dirty="0" err="1"/>
              <a:t>롱볼</a:t>
            </a:r>
            <a:r>
              <a:rPr lang="ko-KR" altLang="en-US" sz="2400" dirty="0"/>
              <a:t> 축구만 가능한</a:t>
            </a:r>
            <a:endParaRPr lang="en-US" altLang="ko-KR" sz="2400" dirty="0"/>
          </a:p>
          <a:p>
            <a:r>
              <a:rPr lang="ko-KR" altLang="en-US" sz="2400" dirty="0"/>
              <a:t>무의미한 전술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6547188-A026-85F0-BBDA-DFA70BA9CE0F}"/>
              </a:ext>
            </a:extLst>
          </p:cNvPr>
          <p:cNvSpPr txBox="1"/>
          <p:nvPr/>
        </p:nvSpPr>
        <p:spPr>
          <a:xfrm>
            <a:off x="1992052" y="5376790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err="1"/>
              <a:t>삼프도리아</a:t>
            </a:r>
            <a:r>
              <a:rPr lang="ko-KR" altLang="en-US" spc="-300" dirty="0"/>
              <a:t> 선수들이 알 노인의 가두리 양식에 </a:t>
            </a:r>
            <a:r>
              <a:rPr lang="ko-KR" altLang="en-US" spc="-300" dirty="0" err="1"/>
              <a:t>꼼짝없이</a:t>
            </a:r>
            <a:r>
              <a:rPr lang="ko-KR" altLang="en-US" spc="-300" dirty="0"/>
              <a:t> 갇힌 모습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A84F1A-98CC-3258-63B2-88503E782274}"/>
              </a:ext>
            </a:extLst>
          </p:cNvPr>
          <p:cNvGrpSpPr/>
          <p:nvPr/>
        </p:nvGrpSpPr>
        <p:grpSpPr>
          <a:xfrm>
            <a:off x="1676400" y="214688"/>
            <a:ext cx="8577729" cy="1000464"/>
            <a:chOff x="1676400" y="214688"/>
            <a:chExt cx="8577729" cy="10004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F82CDB-FCB5-9779-F4F6-AE7008916115}"/>
                </a:ext>
              </a:extLst>
            </p:cNvPr>
            <p:cNvSpPr txBox="1"/>
            <p:nvPr/>
          </p:nvSpPr>
          <p:spPr>
            <a:xfrm>
              <a:off x="1676400" y="330200"/>
              <a:ext cx="76161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/>
                <a:t>패스맵</a:t>
              </a:r>
              <a:r>
                <a:rPr lang="ko-KR" altLang="en-US" sz="3600" dirty="0"/>
                <a:t> 위에 예술을 그리는 </a:t>
              </a:r>
              <a:r>
                <a:rPr lang="ko-KR" altLang="en-US" sz="3600" dirty="0" err="1"/>
                <a:t>유벤투스</a:t>
              </a:r>
              <a:endParaRPr lang="ko-KR" altLang="en-US" sz="3600" spc="-300" dirty="0">
                <a:solidFill>
                  <a:schemeClr val="accent4"/>
                </a:solidFill>
              </a:endParaRPr>
            </a:p>
          </p:txBody>
        </p:sp>
        <p:pic>
          <p:nvPicPr>
            <p:cNvPr id="4" name="Picture 4" descr="로고파일_유벤투스(JUVENTUS FC)/로고 일러스트레이터(AI) 파일">
              <a:extLst>
                <a:ext uri="{FF2B5EF4-FFF2-40B4-BE49-F238E27FC236}">
                  <a16:creationId xmlns:a16="http://schemas.microsoft.com/office/drawing/2014/main" id="{978AF86C-82C3-5B67-43AC-EEDACC712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046" y="214688"/>
              <a:ext cx="1415083" cy="100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 descr="Allegri Ball">
            <a:extLst>
              <a:ext uri="{FF2B5EF4-FFF2-40B4-BE49-F238E27FC236}">
                <a16:creationId xmlns:a16="http://schemas.microsoft.com/office/drawing/2014/main" id="{06198B86-1613-95A7-4B7A-4A776C9193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176635"/>
            <a:ext cx="7562957" cy="402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C32878-ADD5-9BD5-B215-7745FFB8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183" y="4898532"/>
            <a:ext cx="1408959" cy="1871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C11C76-554B-5706-0741-8ADAF7EBE17D}"/>
              </a:ext>
            </a:extLst>
          </p:cNvPr>
          <p:cNvSpPr txBox="1"/>
          <p:nvPr/>
        </p:nvSpPr>
        <p:spPr>
          <a:xfrm>
            <a:off x="2871082" y="3028889"/>
            <a:ext cx="33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32A02-C73D-556B-ECE5-EBA4488F0204}"/>
              </a:ext>
            </a:extLst>
          </p:cNvPr>
          <p:cNvSpPr txBox="1"/>
          <p:nvPr/>
        </p:nvSpPr>
        <p:spPr>
          <a:xfrm>
            <a:off x="6654449" y="2095823"/>
            <a:ext cx="33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24BD7C-9704-ECA7-996B-8924F30D5EAE}"/>
              </a:ext>
            </a:extLst>
          </p:cNvPr>
          <p:cNvSpPr txBox="1"/>
          <p:nvPr/>
        </p:nvSpPr>
        <p:spPr>
          <a:xfrm>
            <a:off x="6047885" y="1438246"/>
            <a:ext cx="33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38287-B6E9-DFA7-4A67-14EA37D5E682}"/>
              </a:ext>
            </a:extLst>
          </p:cNvPr>
          <p:cNvSpPr txBox="1"/>
          <p:nvPr/>
        </p:nvSpPr>
        <p:spPr>
          <a:xfrm>
            <a:off x="7646168" y="1867691"/>
            <a:ext cx="33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CF4B3-4380-7F92-8BEC-8A1BC47381A4}"/>
              </a:ext>
            </a:extLst>
          </p:cNvPr>
          <p:cNvSpPr txBox="1"/>
          <p:nvPr/>
        </p:nvSpPr>
        <p:spPr>
          <a:xfrm>
            <a:off x="4872214" y="2839624"/>
            <a:ext cx="33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7FF0EE-34EF-CFDE-892A-1A6F909B8E99}"/>
              </a:ext>
            </a:extLst>
          </p:cNvPr>
          <p:cNvSpPr txBox="1"/>
          <p:nvPr/>
        </p:nvSpPr>
        <p:spPr>
          <a:xfrm>
            <a:off x="4174620" y="1732652"/>
            <a:ext cx="33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8C2BB-C232-A6F4-C4A8-532CA0BF60FB}"/>
              </a:ext>
            </a:extLst>
          </p:cNvPr>
          <p:cNvSpPr txBox="1"/>
          <p:nvPr/>
        </p:nvSpPr>
        <p:spPr>
          <a:xfrm>
            <a:off x="7240396" y="1562555"/>
            <a:ext cx="33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507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7267011" y="2155521"/>
            <a:ext cx="47241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일명 </a:t>
            </a:r>
            <a:r>
              <a:rPr lang="en-US" altLang="ko-KR" sz="2400" dirty="0"/>
              <a:t>‘</a:t>
            </a:r>
            <a:r>
              <a:rPr lang="ko-KR" altLang="en-US" sz="2400" dirty="0"/>
              <a:t>북두칠성</a:t>
            </a:r>
            <a:r>
              <a:rPr lang="en-US" altLang="ko-KR" sz="2400" dirty="0"/>
              <a:t>‘ </a:t>
            </a:r>
            <a:r>
              <a:rPr lang="ko-KR" altLang="en-US" sz="2400" dirty="0"/>
              <a:t>전술</a:t>
            </a:r>
            <a:endParaRPr lang="en-US" altLang="ko-KR" sz="2400" dirty="0"/>
          </a:p>
          <a:p>
            <a:r>
              <a:rPr lang="en-US" altLang="ko-KR" sz="2400" dirty="0"/>
              <a:t>-</a:t>
            </a:r>
            <a:r>
              <a:rPr lang="ko-KR" altLang="en-US" sz="2400" dirty="0"/>
              <a:t>경기장 오른쪽을 전혀 사용하지 않고</a:t>
            </a:r>
            <a:r>
              <a:rPr lang="en-US" altLang="ko-KR" sz="2400" dirty="0"/>
              <a:t>, </a:t>
            </a:r>
            <a:r>
              <a:rPr lang="ko-KR" altLang="en-US" sz="2400" dirty="0"/>
              <a:t>심지어 </a:t>
            </a:r>
            <a:r>
              <a:rPr lang="en-US" altLang="ko-KR" sz="2400" dirty="0"/>
              <a:t>2</a:t>
            </a:r>
            <a:r>
              <a:rPr lang="ko-KR" altLang="en-US" sz="2400" dirty="0"/>
              <a:t>번선수는 </a:t>
            </a:r>
            <a:r>
              <a:rPr lang="ko-KR" altLang="en-US" sz="2400" dirty="0" err="1"/>
              <a:t>패스맵에</a:t>
            </a:r>
            <a:r>
              <a:rPr lang="en-US" altLang="ko-KR" sz="2400" dirty="0"/>
              <a:t> </a:t>
            </a:r>
            <a:r>
              <a:rPr lang="ko-KR" altLang="en-US" sz="2400" dirty="0"/>
              <a:t>연결조차 되어있지 않음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</a:t>
            </a:r>
            <a:r>
              <a:rPr lang="ko-KR" altLang="en-US" sz="2400" dirty="0"/>
              <a:t>이 모습이 마치 북두칠성과 같아 붙여진 이름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6547188-A026-85F0-BBDA-DFA70BA9CE0F}"/>
              </a:ext>
            </a:extLst>
          </p:cNvPr>
          <p:cNvSpPr txBox="1"/>
          <p:nvPr/>
        </p:nvSpPr>
        <p:spPr>
          <a:xfrm>
            <a:off x="737904" y="5776760"/>
            <a:ext cx="6720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북두칠성은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pple SD Gothic Neo"/>
              </a:rPr>
              <a:t>자미원에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속하는 동양의 별자리로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,</a:t>
            </a:r>
          </a:p>
          <a:p>
            <a:pPr algn="ctr"/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큰곰자리의 꼬리와 엉덩이 부분의 일곱 개의 빛나는 별을 말한다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.</a:t>
            </a:r>
            <a:endParaRPr lang="ko-KR" altLang="en-US" spc="-3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A84F1A-98CC-3258-63B2-88503E782274}"/>
              </a:ext>
            </a:extLst>
          </p:cNvPr>
          <p:cNvGrpSpPr/>
          <p:nvPr/>
        </p:nvGrpSpPr>
        <p:grpSpPr>
          <a:xfrm>
            <a:off x="1676400" y="214688"/>
            <a:ext cx="8577729" cy="1000464"/>
            <a:chOff x="1676400" y="214688"/>
            <a:chExt cx="8577729" cy="10004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F82CDB-FCB5-9779-F4F6-AE7008916115}"/>
                </a:ext>
              </a:extLst>
            </p:cNvPr>
            <p:cNvSpPr txBox="1"/>
            <p:nvPr/>
          </p:nvSpPr>
          <p:spPr>
            <a:xfrm>
              <a:off x="1676400" y="330200"/>
              <a:ext cx="76161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/>
                <a:t>패스맵</a:t>
              </a:r>
              <a:r>
                <a:rPr lang="ko-KR" altLang="en-US" sz="3600" dirty="0"/>
                <a:t> 위에 예술을 그리는 </a:t>
              </a:r>
              <a:r>
                <a:rPr lang="ko-KR" altLang="en-US" sz="3600" dirty="0" err="1"/>
                <a:t>유벤투스</a:t>
              </a:r>
              <a:endParaRPr lang="ko-KR" altLang="en-US" sz="3600" spc="-300" dirty="0">
                <a:solidFill>
                  <a:schemeClr val="accent4"/>
                </a:solidFill>
              </a:endParaRPr>
            </a:p>
          </p:txBody>
        </p:sp>
        <p:pic>
          <p:nvPicPr>
            <p:cNvPr id="4" name="Picture 4" descr="로고파일_유벤투스(JUVENTUS FC)/로고 일러스트레이터(AI) 파일">
              <a:extLst>
                <a:ext uri="{FF2B5EF4-FFF2-40B4-BE49-F238E27FC236}">
                  <a16:creationId xmlns:a16="http://schemas.microsoft.com/office/drawing/2014/main" id="{978AF86C-82C3-5B67-43AC-EEDACC712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046" y="214688"/>
              <a:ext cx="1415083" cy="100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FC32878-ADD5-9BD5-B215-7745FFB8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183" y="4898532"/>
            <a:ext cx="1408959" cy="1871845"/>
          </a:xfrm>
          <a:prstGeom prst="rect">
            <a:avLst/>
          </a:prstGeom>
        </p:spPr>
      </p:pic>
      <p:pic>
        <p:nvPicPr>
          <p:cNvPr id="2" name="그림 1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A953D284-62C3-651F-77E7-126A33676DA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211949"/>
            <a:ext cx="6188975" cy="44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C59415-91D1-66D9-1F71-B3C88F80F60A}"/>
              </a:ext>
            </a:extLst>
          </p:cNvPr>
          <p:cNvSpPr txBox="1"/>
          <p:nvPr/>
        </p:nvSpPr>
        <p:spPr>
          <a:xfrm>
            <a:off x="3195961" y="4078062"/>
            <a:ext cx="43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??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165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55B42F-B57B-863C-E43D-98116FE0C69C}"/>
              </a:ext>
            </a:extLst>
          </p:cNvPr>
          <p:cNvGrpSpPr/>
          <p:nvPr/>
        </p:nvGrpSpPr>
        <p:grpSpPr>
          <a:xfrm>
            <a:off x="2644359" y="3203875"/>
            <a:ext cx="2488405" cy="1879408"/>
            <a:chOff x="5146335" y="3277766"/>
            <a:chExt cx="1915207" cy="187940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639B0FA-CD0A-4165-A00B-863C15E63D9A}"/>
                </a:ext>
              </a:extLst>
            </p:cNvPr>
            <p:cNvCxnSpPr/>
            <p:nvPr/>
          </p:nvCxnSpPr>
          <p:spPr>
            <a:xfrm>
              <a:off x="6098440" y="3277766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2BA0E58-B037-4EBA-9B5E-1D3CE8303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6335" y="4477932"/>
              <a:ext cx="934078" cy="679242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26BED33-C14C-4528-AB2E-B8C21C776C06}"/>
                </a:ext>
              </a:extLst>
            </p:cNvPr>
            <p:cNvCxnSpPr>
              <a:cxnSpLocks/>
            </p:cNvCxnSpPr>
            <p:nvPr/>
          </p:nvCxnSpPr>
          <p:spPr>
            <a:xfrm>
              <a:off x="6127464" y="4477929"/>
              <a:ext cx="934078" cy="679242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7954092" y="1768981"/>
            <a:ext cx="3711272" cy="2031325"/>
            <a:chOff x="-600632" y="4235821"/>
            <a:chExt cx="3711272" cy="203132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-529556" y="4943707"/>
              <a:ext cx="35691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지난 시즌 최고의 수비 </a:t>
              </a:r>
              <a:r>
                <a:rPr lang="en-US" altLang="ko-KR" sz="2000" dirty="0"/>
                <a:t>3</a:t>
              </a:r>
              <a:r>
                <a:rPr lang="ko-KR" altLang="en-US" sz="2000" dirty="0"/>
                <a:t>명을 내세운 </a:t>
              </a:r>
              <a:r>
                <a:rPr lang="ko-KR" altLang="en-US" sz="2000" dirty="0" err="1"/>
                <a:t>쓰리백을</a:t>
              </a:r>
              <a:r>
                <a:rPr lang="ko-KR" altLang="en-US" sz="2000" dirty="0"/>
                <a:t> 선보였지만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이번 시즌 수비 부진으로 최악의 실점 지표를 보여주고 있음</a:t>
              </a:r>
              <a:endParaRPr lang="en-US" altLang="ko-KR" sz="2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-600632" y="4235821"/>
              <a:ext cx="37112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슈크리니아르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더 </a:t>
              </a:r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브레이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바스토니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위에서부터 반시계방향으로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" name="Picture 10" descr="밀란 슈크리니아르/클럽 경력 - 나무위키">
            <a:extLst>
              <a:ext uri="{FF2B5EF4-FFF2-40B4-BE49-F238E27FC236}">
                <a16:creationId xmlns:a16="http://schemas.microsoft.com/office/drawing/2014/main" id="{73B0A971-1B34-1733-A266-B7915B8C7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38691" y="1163618"/>
            <a:ext cx="1885455" cy="201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김민재보다 저렴하다…콘테 제자불과 260억, 토트넘 희소식 : 네이트뉴스">
            <a:extLst>
              <a:ext uri="{FF2B5EF4-FFF2-40B4-BE49-F238E27FC236}">
                <a16:creationId xmlns:a16="http://schemas.microsoft.com/office/drawing/2014/main" id="{8BA61793-2F2D-3B78-0B93-D0D525F2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6" y="4848458"/>
            <a:ext cx="2553093" cy="168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선수 결정만 남았다...토트넘, '콘테 제자' 왼발 CB 영입에 800억 장전 &lt; 일반기사 &lt; 해외축구 &lt; 기사본문 - 인터풋볼">
            <a:extLst>
              <a:ext uri="{FF2B5EF4-FFF2-40B4-BE49-F238E27FC236}">
                <a16:creationId xmlns:a16="http://schemas.microsoft.com/office/drawing/2014/main" id="{D81D4570-8B42-B05F-D734-C4A0436B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560" y="4435556"/>
            <a:ext cx="2612384" cy="20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403DB5-0CB6-B8AC-7B56-16F8E99F8092}"/>
              </a:ext>
            </a:extLst>
          </p:cNvPr>
          <p:cNvGrpSpPr/>
          <p:nvPr/>
        </p:nvGrpSpPr>
        <p:grpSpPr>
          <a:xfrm>
            <a:off x="1676400" y="243602"/>
            <a:ext cx="7831486" cy="757969"/>
            <a:chOff x="1676400" y="243602"/>
            <a:chExt cx="7831486" cy="7579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330200"/>
              <a:ext cx="7035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/>
                <a:t>수비 불안으로 </a:t>
              </a:r>
              <a:r>
                <a:rPr lang="en-US" altLang="ko-KR" sz="3200" dirty="0"/>
                <a:t>5</a:t>
              </a:r>
              <a:r>
                <a:rPr lang="ko-KR" altLang="en-US" sz="3200" dirty="0"/>
                <a:t>위까지 떨어진 </a:t>
              </a:r>
              <a:r>
                <a:rPr lang="ko-KR" altLang="en-US" sz="3200" dirty="0" err="1"/>
                <a:t>인테르</a:t>
              </a:r>
              <a:endParaRPr lang="ko-KR" altLang="en-US" sz="3200" spc="-300" dirty="0">
                <a:solidFill>
                  <a:schemeClr val="accent4"/>
                </a:solidFill>
              </a:endParaRPr>
            </a:p>
          </p:txBody>
        </p:sp>
        <p:pic>
          <p:nvPicPr>
            <p:cNvPr id="11" name="Picture 8" descr="세리에 A] 드림리그사커20 2019/20시즌 인터 밀란 유니폼 : 네이버 블로그">
              <a:extLst>
                <a:ext uri="{FF2B5EF4-FFF2-40B4-BE49-F238E27FC236}">
                  <a16:creationId xmlns:a16="http://schemas.microsoft.com/office/drawing/2014/main" id="{23C7DBC3-167C-4043-09F5-9ADA77828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96889" y="243602"/>
              <a:ext cx="910997" cy="757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벽 - 위키백과, 우리 모두의 백과사전">
            <a:extLst>
              <a:ext uri="{FF2B5EF4-FFF2-40B4-BE49-F238E27FC236}">
                <a16:creationId xmlns:a16="http://schemas.microsoft.com/office/drawing/2014/main" id="{499467B4-4B9F-11EA-151E-4D9E9791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49" y="4718276"/>
            <a:ext cx="1478128" cy="191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934</Words>
  <Application>Microsoft Office PowerPoint</Application>
  <PresentationFormat>와이드스크린</PresentationFormat>
  <Paragraphs>253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Apple SD Gothic Neo</vt:lpstr>
      <vt:lpstr>Montserrat Black</vt:lpstr>
      <vt:lpstr>Pretendard</vt:lpstr>
      <vt:lpstr>Pretendard ExtraBold</vt:lpstr>
      <vt:lpstr>Arial</vt:lpstr>
      <vt:lpstr>Montserrat SemiBold</vt:lpstr>
      <vt:lpstr>궁서체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강민혁[ 학부재학 / 산업경영공학부 ]</cp:lastModifiedBy>
  <cp:revision>63</cp:revision>
  <dcterms:created xsi:type="dcterms:W3CDTF">2021-10-22T06:13:27Z</dcterms:created>
  <dcterms:modified xsi:type="dcterms:W3CDTF">2022-11-25T08:32:19Z</dcterms:modified>
</cp:coreProperties>
</file>